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sldImg"/>
          </p:nvPr>
        </p:nvSpPr>
        <p:spPr>
          <a:xfrm>
            <a:off x="1143000" y="685800"/>
            <a:ext cx="4572000" cy="3429000"/>
          </a:xfrm>
          <a:prstGeom prst="rect">
            <a:avLst/>
          </a:prstGeom>
        </p:spPr>
        <p:txBody>
          <a:bodyPr/>
          <a:lstStyle/>
          <a:p>
            <a:pPr/>
          </a:p>
        </p:txBody>
      </p:sp>
      <p:sp>
        <p:nvSpPr>
          <p:cNvPr id="379" name="Shape 3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j-lt"/>
        <a:ea typeface="+mj-ea"/>
        <a:cs typeface="+mj-cs"/>
        <a:sym typeface="Helvetica Neue"/>
      </a:defRPr>
    </a:lvl1pPr>
    <a:lvl2pPr indent="228600" defTabSz="457200" latinLnBrk="0">
      <a:lnSpc>
        <a:spcPct val="117999"/>
      </a:lnSpc>
      <a:defRPr sz="3000">
        <a:latin typeface="+mj-lt"/>
        <a:ea typeface="+mj-ea"/>
        <a:cs typeface="+mj-cs"/>
        <a:sym typeface="Helvetica Neue"/>
      </a:defRPr>
    </a:lvl2pPr>
    <a:lvl3pPr indent="457200" defTabSz="457200" latinLnBrk="0">
      <a:lnSpc>
        <a:spcPct val="117999"/>
      </a:lnSpc>
      <a:defRPr sz="3000">
        <a:latin typeface="+mj-lt"/>
        <a:ea typeface="+mj-ea"/>
        <a:cs typeface="+mj-cs"/>
        <a:sym typeface="Helvetica Neue"/>
      </a:defRPr>
    </a:lvl3pPr>
    <a:lvl4pPr indent="685800" defTabSz="457200" latinLnBrk="0">
      <a:lnSpc>
        <a:spcPct val="117999"/>
      </a:lnSpc>
      <a:defRPr sz="3000">
        <a:latin typeface="+mj-lt"/>
        <a:ea typeface="+mj-ea"/>
        <a:cs typeface="+mj-cs"/>
        <a:sym typeface="Helvetica Neue"/>
      </a:defRPr>
    </a:lvl4pPr>
    <a:lvl5pPr indent="914400" defTabSz="457200" latinLnBrk="0">
      <a:lnSpc>
        <a:spcPct val="117999"/>
      </a:lnSpc>
      <a:defRPr sz="3000">
        <a:latin typeface="+mj-lt"/>
        <a:ea typeface="+mj-ea"/>
        <a:cs typeface="+mj-cs"/>
        <a:sym typeface="Helvetica Neue"/>
      </a:defRPr>
    </a:lvl5pPr>
    <a:lvl6pPr indent="1143000" defTabSz="457200" latinLnBrk="0">
      <a:lnSpc>
        <a:spcPct val="117999"/>
      </a:lnSpc>
      <a:defRPr sz="3000">
        <a:latin typeface="+mj-lt"/>
        <a:ea typeface="+mj-ea"/>
        <a:cs typeface="+mj-cs"/>
        <a:sym typeface="Helvetica Neue"/>
      </a:defRPr>
    </a:lvl6pPr>
    <a:lvl7pPr indent="1371600" defTabSz="457200" latinLnBrk="0">
      <a:lnSpc>
        <a:spcPct val="117999"/>
      </a:lnSpc>
      <a:defRPr sz="3000">
        <a:latin typeface="+mj-lt"/>
        <a:ea typeface="+mj-ea"/>
        <a:cs typeface="+mj-cs"/>
        <a:sym typeface="Helvetica Neue"/>
      </a:defRPr>
    </a:lvl7pPr>
    <a:lvl8pPr indent="1600200" defTabSz="457200" latinLnBrk="0">
      <a:lnSpc>
        <a:spcPct val="117999"/>
      </a:lnSpc>
      <a:defRPr sz="3000">
        <a:latin typeface="+mj-lt"/>
        <a:ea typeface="+mj-ea"/>
        <a:cs typeface="+mj-cs"/>
        <a:sym typeface="Helvetica Neue"/>
      </a:defRPr>
    </a:lvl8pPr>
    <a:lvl9pPr indent="1828800" defTabSz="457200" latinLnBrk="0">
      <a:lnSpc>
        <a:spcPct val="117999"/>
      </a:lnSpc>
      <a:defRPr sz="30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marL="280736" indent="-280736">
              <a:buSzPct val="100000"/>
              <a:buAutoNum type="arabicPeriod" startAt="1"/>
              <a:defRPr sz="2100"/>
            </a:pPr>
            <a:r>
              <a:t>一直以来，软件架构设计是一个经久不衰的话题，它决定软件系统是否能被正确、有效的实现的关键要素之一。|   软件架构设计，是指在考虑业务、技术、团队、可持续性发展等多种因素下，将应用系统内部划分成不同的部分，相互分工、相互协作，从而为用户提供某种特定价值的方式.</a:t>
            </a:r>
          </a:p>
          <a:p>
            <a:pPr marL="280736" indent="-280736">
              <a:buSzPct val="100000"/>
              <a:buAutoNum type="arabicPeriod" startAt="1"/>
              <a:defRPr sz="2100"/>
            </a:pPr>
            <a:r>
              <a:t>乘风破浪、扬帆奋进 | 是近两年在软件架构模式领域里出现的一个新名词。虽然其诞生的时间不长，但其在各种会议、文章、网站上的曝光率，已经让很多人意识到它对软件领域所带来的影响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3" name="Shape 773"/>
          <p:cNvSpPr/>
          <p:nvPr>
            <p:ph type="sldImg"/>
          </p:nvPr>
        </p:nvSpPr>
        <p:spPr>
          <a:prstGeom prst="rect">
            <a:avLst/>
          </a:prstGeom>
        </p:spPr>
        <p:txBody>
          <a:bodyPr/>
          <a:lstStyle/>
          <a:p>
            <a:pPr/>
          </a:p>
        </p:txBody>
      </p:sp>
      <p:sp>
        <p:nvSpPr>
          <p:cNvPr id="774" name="Shape 774"/>
          <p:cNvSpPr/>
          <p:nvPr>
            <p:ph type="body" sz="quarter" idx="1"/>
          </p:nvPr>
        </p:nvSpPr>
        <p:spPr>
          <a:prstGeom prst="rect">
            <a:avLst/>
          </a:prstGeom>
        </p:spPr>
        <p:txBody>
          <a:bodyPr/>
          <a:lstStyle/>
          <a:p>
            <a:pPr marL="240631" indent="-240631" defTabSz="584200">
              <a:lnSpc>
                <a:spcPct val="100000"/>
              </a:lnSpc>
              <a:buSzPct val="100000"/>
              <a:buAutoNum type="arabicPeriod" startAt="1"/>
              <a:defRPr sz="1800">
                <a:latin typeface="Lucida Grande"/>
                <a:ea typeface="Lucida Grande"/>
                <a:cs typeface="Lucida Grande"/>
                <a:sym typeface="Lucida Grande"/>
              </a:defRPr>
            </a:pPr>
            <a:r>
              <a:t>架构陈旧</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逻辑繁杂</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测试率覆盖不足</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数据库作为集成点</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可重用性差</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2" name="Shape 802"/>
          <p:cNvSpPr/>
          <p:nvPr>
            <p:ph type="sldImg"/>
          </p:nvPr>
        </p:nvSpPr>
        <p:spPr>
          <a:prstGeom prst="rect">
            <a:avLst/>
          </a:prstGeom>
        </p:spPr>
        <p:txBody>
          <a:bodyPr/>
          <a:lstStyle/>
          <a:p>
            <a:pPr/>
          </a:p>
        </p:txBody>
      </p:sp>
      <p:sp>
        <p:nvSpPr>
          <p:cNvPr id="803" name="Shape 803"/>
          <p:cNvSpPr/>
          <p:nvPr>
            <p:ph type="body" sz="quarter" idx="1"/>
          </p:nvPr>
        </p:nvSpPr>
        <p:spPr>
          <a:prstGeom prst="rect">
            <a:avLst/>
          </a:prstGeom>
        </p:spPr>
        <p:txBody>
          <a:bodyPr/>
          <a:lstStyle/>
          <a:p>
            <a:pPr marL="240631" indent="-240631" defTabSz="584200">
              <a:lnSpc>
                <a:spcPct val="100000"/>
              </a:lnSpc>
              <a:buSzPct val="100000"/>
              <a:buAutoNum type="arabicPeriod" startAt="1"/>
              <a:defRPr sz="1800">
                <a:latin typeface="Lucida Grande"/>
                <a:ea typeface="Lucida Grande"/>
                <a:cs typeface="Lucida Grande"/>
                <a:sym typeface="Lucida Grande"/>
              </a:defRPr>
            </a:pPr>
            <a:r>
              <a:t>架构陈旧</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逻辑繁杂</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测试率覆盖不足</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数据库作为集成点</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可重用性差</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p>
            <a:pPr marL="240631" indent="-240631" defTabSz="584200">
              <a:lnSpc>
                <a:spcPct val="100000"/>
              </a:lnSpc>
              <a:buSzPct val="100000"/>
              <a:buAutoNum type="arabicPeriod" startAt="1"/>
              <a:defRPr sz="1800">
                <a:latin typeface="Lucida Grande"/>
                <a:ea typeface="Lucida Grande"/>
                <a:cs typeface="Lucida Grande"/>
                <a:sym typeface="Lucida Grande"/>
              </a:defRPr>
            </a:pPr>
            <a:r>
              <a:t>架构陈旧</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逻辑繁杂</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测试率覆盖不足</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数据库作为集成点</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可重用性差</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a:p>
        </p:txBody>
      </p:sp>
      <p:sp>
        <p:nvSpPr>
          <p:cNvPr id="834" name="Shape 834"/>
          <p:cNvSpPr/>
          <p:nvPr>
            <p:ph type="body" sz="quarter" idx="1"/>
          </p:nvPr>
        </p:nvSpPr>
        <p:spPr>
          <a:prstGeom prst="rect">
            <a:avLst/>
          </a:prstGeom>
        </p:spPr>
        <p:txBody>
          <a:bodyPr/>
          <a:lstStyle/>
          <a:p>
            <a:pPr marL="240631" indent="-240631" defTabSz="584200">
              <a:lnSpc>
                <a:spcPct val="100000"/>
              </a:lnSpc>
              <a:buSzPct val="100000"/>
              <a:buAutoNum type="arabicPeriod" startAt="1"/>
              <a:defRPr sz="1800">
                <a:latin typeface="Lucida Grande"/>
                <a:ea typeface="Lucida Grande"/>
                <a:cs typeface="Lucida Grande"/>
                <a:sym typeface="Lucida Grande"/>
              </a:defRPr>
            </a:pPr>
            <a:r>
              <a:t>架构陈旧</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逻辑繁杂</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测试率覆盖不足</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数据库作为集成点</a:t>
            </a:r>
          </a:p>
          <a:p>
            <a:pPr marL="240631" indent="-240631" defTabSz="584200">
              <a:lnSpc>
                <a:spcPct val="100000"/>
              </a:lnSpc>
              <a:buSzPct val="100000"/>
              <a:buAutoNum type="arabicPeriod" startAt="1"/>
              <a:defRPr sz="1800">
                <a:latin typeface="Lucida Grande"/>
                <a:ea typeface="Lucida Grande"/>
                <a:cs typeface="Lucida Grande"/>
                <a:sym typeface="Lucida Grande"/>
              </a:defRPr>
            </a:pPr>
            <a:r>
              <a:t>可重用性差</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defRPr sz="1800"/>
            </a:pPr>
            <a:r>
              <a:t>如何为service建立可运行的、独立的、隔离的环境</a:t>
            </a:r>
          </a:p>
          <a:p>
            <a:pPr>
              <a:defRPr sz="1800"/>
            </a:pPr>
            <a:r>
              <a:t>开发 - 技术选型 Ruby</a:t>
            </a:r>
          </a:p>
          <a:p>
            <a:pPr>
              <a:defRPr sz="1800"/>
            </a:pPr>
            <a:r>
              <a:t>持续集成环境</a:t>
            </a:r>
          </a:p>
          <a:p>
            <a:pPr>
              <a:defRPr sz="1800"/>
            </a:pPr>
            <a:r>
              <a:t>运行环境 - </a:t>
            </a:r>
          </a:p>
          <a:p>
            <a:pPr>
              <a:defRPr sz="1800"/>
            </a:pPr>
            <a:r>
              <a:t>	- AWS环境的创建，怎么划分VPC、怎么划分子网、设置SecurityGroup，怎么创建测试环境、类生产环境和生成环境</a:t>
            </a:r>
          </a:p>
          <a:p>
            <a:pPr>
              <a:defRPr sz="1800"/>
            </a:pPr>
            <a:r>
              <a:t>监控工具 - NewRelic</a:t>
            </a:r>
          </a:p>
          <a:p>
            <a:pPr>
              <a:defRPr sz="1800"/>
            </a:pPr>
            <a:r>
              <a:t>告警工具- Nagios</a:t>
            </a:r>
          </a:p>
          <a:p>
            <a:pPr>
              <a:defRPr sz="1800"/>
            </a:pPr>
            <a:r>
              <a:t>部署工具- AWS Asgard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2" name="Shape 932"/>
          <p:cNvSpPr/>
          <p:nvPr>
            <p:ph type="sldImg"/>
          </p:nvPr>
        </p:nvSpPr>
        <p:spPr>
          <a:prstGeom prst="rect">
            <a:avLst/>
          </a:prstGeom>
        </p:spPr>
        <p:txBody>
          <a:bodyPr/>
          <a:lstStyle/>
          <a:p>
            <a:pPr/>
          </a:p>
        </p:txBody>
      </p:sp>
      <p:sp>
        <p:nvSpPr>
          <p:cNvPr id="933" name="Shape 933"/>
          <p:cNvSpPr/>
          <p:nvPr>
            <p:ph type="body" sz="quarter" idx="1"/>
          </p:nvPr>
        </p:nvSpPr>
        <p:spPr>
          <a:prstGeom prst="rect">
            <a:avLst/>
          </a:prstGeom>
        </p:spPr>
        <p:txBody>
          <a:bodyPr/>
          <a:lstStyle/>
          <a:p>
            <a:pPr defTabSz="584200">
              <a:lnSpc>
                <a:spcPct val="100000"/>
              </a:lnSpc>
              <a:defRPr sz="1700">
                <a:latin typeface="Lucida Grande"/>
                <a:ea typeface="Lucida Grande"/>
                <a:cs typeface="Lucida Grande"/>
                <a:sym typeface="Lucida Grande"/>
              </a:defRPr>
            </a:pPr>
            <a:r>
              <a:t>* 基本应用程序框架的生成</a:t>
            </a:r>
          </a:p>
          <a:p>
            <a:pPr marL="182683" indent="-182683" defTabSz="584200">
              <a:lnSpc>
                <a:spcPct val="100000"/>
              </a:lnSpc>
              <a:buSzPct val="150000"/>
              <a:buChar char="*"/>
              <a:defRPr sz="1700">
                <a:latin typeface="Lucida Grande"/>
                <a:ea typeface="Lucida Grande"/>
                <a:cs typeface="Lucida Grande"/>
                <a:sym typeface="Lucida Grande"/>
              </a:defRPr>
            </a:pPr>
            <a:r>
              <a:t>部署脚本(AWS CloudFormation + Asgard)</a:t>
            </a:r>
          </a:p>
          <a:p>
            <a:pPr marL="182683" indent="-182683" defTabSz="584200">
              <a:lnSpc>
                <a:spcPct val="100000"/>
              </a:lnSpc>
              <a:buSzPct val="150000"/>
              <a:buChar char="*"/>
              <a:defRPr sz="1700">
                <a:latin typeface="Lucida Grande"/>
                <a:ea typeface="Lucida Grande"/>
                <a:cs typeface="Lucida Grande"/>
                <a:sym typeface="Lucida Grande"/>
              </a:defRPr>
            </a:pPr>
            <a:r>
              <a:t>服务器配置文件(Apache + Passenger)</a:t>
            </a:r>
          </a:p>
          <a:p>
            <a:pPr marL="182683" indent="-182683" defTabSz="584200">
              <a:lnSpc>
                <a:spcPct val="100000"/>
              </a:lnSpc>
              <a:buSzPct val="150000"/>
              <a:buChar char="*"/>
              <a:defRPr sz="1700">
                <a:latin typeface="Lucida Grande"/>
                <a:ea typeface="Lucida Grande"/>
                <a:cs typeface="Lucida Grande"/>
                <a:sym typeface="Lucida Grande"/>
              </a:defRPr>
            </a:pPr>
            <a:r>
              <a:t>监控、告警第三方 配置文件模板(NewRelic + Nagios + Splunk))</a:t>
            </a:r>
          </a:p>
          <a:p>
            <a:pPr marL="182683" indent="-182683" defTabSz="584200">
              <a:lnSpc>
                <a:spcPct val="100000"/>
              </a:lnSpc>
              <a:buSzPct val="150000"/>
              <a:buChar char="*"/>
              <a:defRPr sz="1700">
                <a:latin typeface="Lucida Grande"/>
                <a:ea typeface="Lucida Grande"/>
                <a:cs typeface="Lucida Grande"/>
                <a:sym typeface="Lucida Grande"/>
              </a:defRPr>
            </a:pPr>
            <a:r>
              <a:t>Config service的使用</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1" name="Shape 961"/>
          <p:cNvSpPr/>
          <p:nvPr>
            <p:ph type="sldImg"/>
          </p:nvPr>
        </p:nvSpPr>
        <p:spPr>
          <a:prstGeom prst="rect">
            <a:avLst/>
          </a:prstGeom>
        </p:spPr>
        <p:txBody>
          <a:bodyPr/>
          <a:lstStyle/>
          <a:p>
            <a:pPr/>
          </a:p>
        </p:txBody>
      </p:sp>
      <p:sp>
        <p:nvSpPr>
          <p:cNvPr id="962" name="Shape 962"/>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7" name="Shape 1047"/>
          <p:cNvSpPr/>
          <p:nvPr>
            <p:ph type="sldImg"/>
          </p:nvPr>
        </p:nvSpPr>
        <p:spPr>
          <a:prstGeom prst="rect">
            <a:avLst/>
          </a:prstGeom>
        </p:spPr>
        <p:txBody>
          <a:bodyPr/>
          <a:lstStyle/>
          <a:p>
            <a:pPr/>
          </a:p>
        </p:txBody>
      </p:sp>
      <p:sp>
        <p:nvSpPr>
          <p:cNvPr id="1048" name="Shape 1048"/>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3" name="Shape 1053"/>
          <p:cNvSpPr/>
          <p:nvPr>
            <p:ph type="sldImg"/>
          </p:nvPr>
        </p:nvSpPr>
        <p:spPr>
          <a:prstGeom prst="rect">
            <a:avLst/>
          </a:prstGeom>
        </p:spPr>
        <p:txBody>
          <a:bodyPr/>
          <a:lstStyle/>
          <a:p>
            <a:pPr/>
          </a:p>
        </p:txBody>
      </p:sp>
      <p:sp>
        <p:nvSpPr>
          <p:cNvPr id="1054" name="Shape 1054"/>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1" name="Shape 1071"/>
          <p:cNvSpPr/>
          <p:nvPr>
            <p:ph type="sldImg"/>
          </p:nvPr>
        </p:nvSpPr>
        <p:spPr>
          <a:prstGeom prst="rect">
            <a:avLst/>
          </a:prstGeom>
        </p:spPr>
        <p:txBody>
          <a:bodyPr/>
          <a:lstStyle/>
          <a:p>
            <a:pPr/>
          </a:p>
        </p:txBody>
      </p:sp>
      <p:sp>
        <p:nvSpPr>
          <p:cNvPr id="1072" name="Shape 1072"/>
          <p:cNvSpPr/>
          <p:nvPr>
            <p:ph type="body" sz="quarter" idx="1"/>
          </p:nvPr>
        </p:nvSpPr>
        <p:spPr>
          <a:prstGeom prst="rect">
            <a:avLst/>
          </a:prstGeom>
        </p:spPr>
        <p:txBody>
          <a:bodyPr/>
          <a:lstStyle>
            <a:lvl1pPr marL="374315" indent="-374315">
              <a:buSzPct val="100000"/>
              <a:buAutoNum type="arabicPeriod" startAt="1"/>
              <a:defRPr sz="2800"/>
            </a:lvl1pPr>
          </a:lstStyle>
          <a:p>
            <a:pPr/>
            <a:r>
              <a:t>Resource 包括 state links embedded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marL="280736" indent="-280736">
              <a:buSzPct val="100000"/>
              <a:buAutoNum type="arabicPeriod" startAt="1"/>
              <a:defRPr sz="2100"/>
            </a:pPr>
            <a:r>
              <a:t>一直以来，软件架构设计是一个经久不衰的话题，它决定软件系统是否能被正确、有效的实现的关键要素之一。|   软件架构设计，是指在考虑业务、技术、团队、可持续性发展等多种因素下，将应用系统内部划分成不同的部分，相互分工、相互协作，从而为用户提供某种特定价值的方式.</a:t>
            </a:r>
          </a:p>
          <a:p>
            <a:pPr marL="280736" indent="-280736">
              <a:buSzPct val="100000"/>
              <a:buAutoNum type="arabicPeriod" startAt="1"/>
              <a:defRPr sz="2100"/>
            </a:pPr>
            <a:r>
              <a:t>乘风破浪、扬帆奋进 | 是近两年在软件架构模式领域里出现的一个新名词。虽然其诞生的时间不长，但其在各种会议、文章、网站上的曝光率，已经让很多人意识到它对软件领域所带来的影响</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4" name="Shape 1094"/>
          <p:cNvSpPr/>
          <p:nvPr>
            <p:ph type="sldImg"/>
          </p:nvPr>
        </p:nvSpPr>
        <p:spPr>
          <a:prstGeom prst="rect">
            <a:avLst/>
          </a:prstGeom>
        </p:spPr>
        <p:txBody>
          <a:bodyPr/>
          <a:lstStyle/>
          <a:p>
            <a:pPr/>
          </a:p>
        </p:txBody>
      </p:sp>
      <p:sp>
        <p:nvSpPr>
          <p:cNvPr id="1095" name="Shape 1095"/>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5" name="Shape 1225"/>
          <p:cNvSpPr/>
          <p:nvPr>
            <p:ph type="sldImg"/>
          </p:nvPr>
        </p:nvSpPr>
        <p:spPr>
          <a:prstGeom prst="rect">
            <a:avLst/>
          </a:prstGeom>
        </p:spPr>
        <p:txBody>
          <a:bodyPr/>
          <a:lstStyle/>
          <a:p>
            <a:pPr/>
          </a:p>
        </p:txBody>
      </p:sp>
      <p:sp>
        <p:nvSpPr>
          <p:cNvPr id="1226" name="Shape 1226"/>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1" name="Shape 1231"/>
          <p:cNvSpPr/>
          <p:nvPr>
            <p:ph type="sldImg"/>
          </p:nvPr>
        </p:nvSpPr>
        <p:spPr>
          <a:prstGeom prst="rect">
            <a:avLst/>
          </a:prstGeom>
        </p:spPr>
        <p:txBody>
          <a:bodyPr/>
          <a:lstStyle/>
          <a:p>
            <a:pPr/>
          </a:p>
        </p:txBody>
      </p:sp>
      <p:sp>
        <p:nvSpPr>
          <p:cNvPr id="1232" name="Shape 1232"/>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a:pPr/>
          </a:p>
        </p:txBody>
      </p:sp>
      <p:sp>
        <p:nvSpPr>
          <p:cNvPr id="1238" name="Shape 1238"/>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5" name="Shape 1245"/>
          <p:cNvSpPr/>
          <p:nvPr>
            <p:ph type="sldImg"/>
          </p:nvPr>
        </p:nvSpPr>
        <p:spPr>
          <a:prstGeom prst="rect">
            <a:avLst/>
          </a:prstGeom>
        </p:spPr>
        <p:txBody>
          <a:bodyPr/>
          <a:lstStyle/>
          <a:p>
            <a:pPr/>
          </a:p>
        </p:txBody>
      </p:sp>
      <p:sp>
        <p:nvSpPr>
          <p:cNvPr id="1246" name="Shape 1246"/>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1" name="Shape 1251"/>
          <p:cNvSpPr/>
          <p:nvPr>
            <p:ph type="sldImg"/>
          </p:nvPr>
        </p:nvSpPr>
        <p:spPr>
          <a:prstGeom prst="rect">
            <a:avLst/>
          </a:prstGeom>
        </p:spPr>
        <p:txBody>
          <a:bodyPr/>
          <a:lstStyle/>
          <a:p>
            <a:pPr/>
          </a:p>
        </p:txBody>
      </p:sp>
      <p:sp>
        <p:nvSpPr>
          <p:cNvPr id="1252" name="Shape 1252"/>
          <p:cNvSpPr/>
          <p:nvPr>
            <p:ph type="body" sz="quarter" idx="1"/>
          </p:nvPr>
        </p:nvSpPr>
        <p:spPr>
          <a:prstGeom prst="rect">
            <a:avLst/>
          </a:prstGeom>
        </p:spPr>
        <p:txBody>
          <a:bodyPr/>
          <a:lstStyle/>
          <a:p>
            <a:pPr defTabSz="584200">
              <a:lnSpc>
                <a:spcPct val="100000"/>
              </a:lnSpc>
              <a:defRPr sz="2400">
                <a:latin typeface="Lucida Grande"/>
                <a:ea typeface="Lucida Grande"/>
                <a:cs typeface="Lucida Grande"/>
                <a:sym typeface="Lucida Grande"/>
              </a:defRPr>
            </a:pPr>
            <a:r>
              <a:rPr sz="3000"/>
              <a:t>* 基本应用程序框架的生成</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部署脚本(AWS CloudFormation + Asgard)</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服务器配置文件(Apache + Passenger)</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监控、告警第三方 配置文件模板(NewRelic + Nagios + Splunk))</a:t>
            </a:r>
            <a:endParaRPr sz="3000"/>
          </a:p>
          <a:p>
            <a:pPr marL="322383" indent="-322383" defTabSz="584200">
              <a:lnSpc>
                <a:spcPct val="100000"/>
              </a:lnSpc>
              <a:buSzPct val="150000"/>
              <a:buChar char="*"/>
              <a:defRPr sz="2400">
                <a:latin typeface="Lucida Grande"/>
                <a:ea typeface="Lucida Grande"/>
                <a:cs typeface="Lucida Grande"/>
                <a:sym typeface="Lucida Grande"/>
              </a:defRPr>
            </a:pPr>
            <a:r>
              <a:rPr sz="3000"/>
              <a:t>Config service的使用</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8" name="Shape 1268"/>
          <p:cNvSpPr/>
          <p:nvPr>
            <p:ph type="sldImg"/>
          </p:nvPr>
        </p:nvSpPr>
        <p:spPr>
          <a:prstGeom prst="rect">
            <a:avLst/>
          </a:prstGeom>
        </p:spPr>
        <p:txBody>
          <a:bodyPr/>
          <a:lstStyle/>
          <a:p>
            <a:pPr/>
          </a:p>
        </p:txBody>
      </p:sp>
      <p:sp>
        <p:nvSpPr>
          <p:cNvPr id="1269" name="Shape 1269"/>
          <p:cNvSpPr/>
          <p:nvPr>
            <p:ph type="body" sz="quarter" idx="1"/>
          </p:nvPr>
        </p:nvSpPr>
        <p:spPr>
          <a:prstGeom prst="rect">
            <a:avLst/>
          </a:prstGeom>
        </p:spPr>
        <p:txBody>
          <a:bodyPr/>
          <a:lstStyle>
            <a:lvl1pPr marL="193430" indent="-193430" defTabSz="584200">
              <a:lnSpc>
                <a:spcPct val="100000"/>
              </a:lnSpc>
              <a:buSzPct val="150000"/>
              <a:buChar char="*"/>
              <a:defRPr sz="1800">
                <a:latin typeface="Lucida Grande"/>
                <a:ea typeface="Lucida Grande"/>
                <a:cs typeface="Lucida Grande"/>
                <a:sym typeface="Lucida Grande"/>
              </a:defRPr>
            </a:lvl1pPr>
          </a:lstStyle>
          <a:p>
            <a:pPr>
              <a:defRPr sz="1600"/>
            </a:pPr>
            <a:r>
              <a:rPr sz="1800"/>
              <a:t> AWS  Asgard Monitoring Stopinator Startnator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对于每10万元额度的合同，从销售团队准备材料、与客户签单、递交给合同部门，再到合同生效大概需要3.5人天。</a:t>
            </a:r>
          </a:p>
          <a:p>
            <a:pPr defTabSz="584200">
              <a:lnSpc>
                <a:spcPct val="100000"/>
              </a:lnSpc>
              <a:defRPr sz="1800">
                <a:latin typeface="Lucida Grande"/>
                <a:ea typeface="Lucida Grande"/>
                <a:cs typeface="Lucida Grande"/>
                <a:sym typeface="Lucida Grande"/>
              </a:defRPr>
            </a:pPr>
            <a:r>
              <a:t>随着业务量的快速增长，签订合同的成本急剧增加。</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Img"/>
          </p:nvPr>
        </p:nvSpPr>
        <p:spPr>
          <a:prstGeom prst="rect">
            <a:avLst/>
          </a:prstGeom>
        </p:spPr>
        <p:txBody>
          <a:bodyPr/>
          <a:lstStyle/>
          <a:p>
            <a:pPr/>
          </a:p>
        </p:txBody>
      </p:sp>
      <p:sp>
        <p:nvSpPr>
          <p:cNvPr id="530" name="Shape 530"/>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marL="370416" indent="-370416">
              <a:buSzPct val="75000"/>
              <a:buChar char="•"/>
            </a:pPr>
            <a:r>
              <a:t>定位缺陷、分析缺陷、修复缺陷的成本显著增高</a:t>
            </a:r>
          </a:p>
          <a:p>
            <a:pPr marL="370416" indent="-370416">
              <a:buSzPct val="75000"/>
              <a:buChar char="•"/>
            </a:pPr>
            <a:r>
              <a:t>代码越多，测试越多；运行单元测试、代码检查、功能测试、构建的时间就会变长；带来的问题就是开发人员在工作时间提交代码的时间窗口就会相应减少；</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cover page 1">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99" name="Shape 99"/>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0" name="Shape 100"/>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1" name="Shape 101"/>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02" name="Shape 10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09" name="Shape 109"/>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0" name="Shape 110"/>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11" name="Shape 111"/>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18" name="Shape 11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9" name="Shape 11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27" name="Shape 127"/>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28" name="Shape 128"/>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136" name="Shape 136"/>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7" name="Shape 137"/>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8" name="Shape 138"/>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39" name="Shape 139"/>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47" name="Shape 147"/>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48" name="Shape 148"/>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49" name="Shape 149"/>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50" name="Shape 150"/>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58" name="Shape 15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59" name="Shape 15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60" name="Shape 16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67" name="Shape 167"/>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68" name="Shape 168"/>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76"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77" name="Shape 177"/>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78" name="Shape 178"/>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79" name="Shape 179"/>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80" name="Shape 180"/>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81" name="Shape 181"/>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88"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89" name="Shape 189"/>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0" name="Shape 190"/>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1" name="Shape 191"/>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92" name="Shape 192"/>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cover page 2">
    <p:spTree>
      <p:nvGrpSpPr>
        <p:cNvPr id="1" name=""/>
        <p:cNvGrpSpPr/>
        <p:nvPr/>
      </p:nvGrpSpPr>
      <p:grpSpPr>
        <a:xfrm>
          <a:off x="0" y="0"/>
          <a:ext cx="0" cy="0"/>
          <a:chOff x="0" y="0"/>
          <a:chExt cx="0" cy="0"/>
        </a:xfrm>
      </p:grpSpPr>
      <p:sp>
        <p:nvSpPr>
          <p:cNvPr id="19" name="Shape 19"/>
          <p:cNvSpPr/>
          <p:nvPr>
            <p:ph type="title"/>
          </p:nvPr>
        </p:nvSpPr>
        <p:spPr>
          <a:xfrm>
            <a:off x="975359" y="2623537"/>
            <a:ext cx="11054082" cy="2903503"/>
          </a:xfrm>
          <a:prstGeom prst="rect">
            <a:avLst/>
          </a:prstGeom>
        </p:spPr>
        <p:txBody>
          <a:bodyPr/>
          <a:lstStyle/>
          <a:p>
            <a:pPr/>
            <a:r>
              <a:t>Title Text</a:t>
            </a:r>
          </a:p>
        </p:txBody>
      </p:sp>
      <p:sp>
        <p:nvSpPr>
          <p:cNvPr id="20" name="Shape 20"/>
          <p:cNvSpPr/>
          <p:nvPr>
            <p:ph type="body" sz="half" idx="1"/>
          </p:nvPr>
        </p:nvSpPr>
        <p:spPr>
          <a:xfrm>
            <a:off x="1950719" y="5527040"/>
            <a:ext cx="9103361" cy="4226561"/>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 name="Shape 2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22" name="image2.png" descr="20131228_PPT模板_QCon-02.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200" name="Shape 200"/>
          <p:cNvSpPr/>
          <p:nvPr>
            <p:ph type="body" idx="1"/>
          </p:nvPr>
        </p:nvSpPr>
        <p:spPr>
          <a:xfrm>
            <a:off x="1327149" y="698499"/>
            <a:ext cx="10350501" cy="8343901"/>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spcBef>
                <a:spcPts val="2400"/>
              </a:spcBef>
              <a:buSzTx/>
              <a:buFontTx/>
              <a:buNone/>
              <a:defRPr sz="2400">
                <a:latin typeface="+mn-lt"/>
                <a:ea typeface="+mn-ea"/>
                <a:cs typeface="+mn-cs"/>
                <a:sym typeface="Helvetica"/>
              </a:defRPr>
            </a:lvl2pPr>
            <a:lvl3pPr marL="0" indent="0" algn="ctr" defTabSz="584200">
              <a:spcBef>
                <a:spcPts val="2400"/>
              </a:spcBef>
              <a:buSzTx/>
              <a:buFont typeface="Lucida Grande"/>
              <a:buNone/>
              <a:defRPr sz="2400">
                <a:latin typeface="+mn-lt"/>
                <a:ea typeface="+mn-ea"/>
                <a:cs typeface="+mn-cs"/>
                <a:sym typeface="Helvetica"/>
              </a:defRPr>
            </a:lvl3pPr>
            <a:lvl4pPr marL="0" indent="0" algn="ctr" defTabSz="584200">
              <a:spcBef>
                <a:spcPts val="2400"/>
              </a:spcBef>
              <a:buSzTx/>
              <a:buFont typeface="Lucida Grande"/>
              <a:buNone/>
              <a:defRPr sz="1600">
                <a:latin typeface="+mn-lt"/>
                <a:ea typeface="+mn-ea"/>
                <a:cs typeface="+mn-cs"/>
                <a:sym typeface="Helvetica"/>
              </a:defRPr>
            </a:lvl4pPr>
            <a:lvl5pPr marL="0" indent="0" algn="ctr" defTabSz="584200">
              <a:spcBef>
                <a:spcPts val="2400"/>
              </a:spcBef>
              <a:buSzTx/>
              <a:buFont typeface="Lucida Grande"/>
              <a:buNone/>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1" name="Shape 201"/>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08"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09" name="Shape 209"/>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0" name="Shape 210"/>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1" name="Shape 211"/>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12" name="Shape 212"/>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13" name="Shape 213"/>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20"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21" name="Shape 221"/>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2" name="Shape 222"/>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3" name="Shape 223"/>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24" name="Shape 224"/>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25" name="Shape 225"/>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33" name="Shape 233"/>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4" name="Shape 234"/>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5" name="Shape 235"/>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36" name="Shape 236"/>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37" name="Shape 237"/>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44" name="Shape 244"/>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45" name="Shape 245"/>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46" name="Shape 246"/>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53" name="Shape 253"/>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54" name="Shape 254"/>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55" name="Shape 255"/>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62" name="Shape 262"/>
          <p:cNvSpPr/>
          <p:nvPr>
            <p:ph type="title"/>
          </p:nvPr>
        </p:nvSpPr>
        <p:spPr>
          <a:xfrm>
            <a:off x="952499" y="444499"/>
            <a:ext cx="11099801" cy="2159001"/>
          </a:xfrm>
          <a:prstGeom prst="rect">
            <a:avLst/>
          </a:prstGeom>
        </p:spPr>
        <p:txBody>
          <a:bodyPr lIns="50800" tIns="50800" rIns="50800" bIns="50800"/>
          <a:lstStyle>
            <a:lvl1pPr defTabSz="584200">
              <a:defRPr sz="7800">
                <a:latin typeface="Helvetica Light"/>
                <a:ea typeface="Helvetica Light"/>
                <a:cs typeface="Helvetica Light"/>
                <a:sym typeface="Helvetica Light"/>
              </a:defRPr>
            </a:lvl1pPr>
          </a:lstStyle>
          <a:p>
            <a:pPr/>
            <a:r>
              <a:t>Title Text</a:t>
            </a:r>
          </a:p>
        </p:txBody>
      </p:sp>
      <p:sp>
        <p:nvSpPr>
          <p:cNvPr id="263" name="Shape 263"/>
          <p:cNvSpPr/>
          <p:nvPr>
            <p:ph type="body" idx="1"/>
          </p:nvPr>
        </p:nvSpPr>
        <p:spPr>
          <a:xfrm>
            <a:off x="952499" y="2603500"/>
            <a:ext cx="11099801" cy="6286500"/>
          </a:xfrm>
          <a:prstGeom prst="rect">
            <a:avLst/>
          </a:prstGeom>
        </p:spPr>
        <p:txBody>
          <a:bodyPr lIns="50800" tIns="50800" rIns="50800" bIns="50800" anchor="ctr"/>
          <a:lstStyle>
            <a:lvl1pPr marL="419805" indent="-419805" defTabSz="584200">
              <a:spcBef>
                <a:spcPts val="4200"/>
              </a:spcBef>
              <a:buSzPct val="75000"/>
              <a:buFontTx/>
              <a:defRPr sz="3400">
                <a:latin typeface="Helvetica Light"/>
                <a:ea typeface="Helvetica Light"/>
                <a:cs typeface="Helvetica Light"/>
                <a:sym typeface="Helvetica Light"/>
              </a:defRPr>
            </a:lvl1pPr>
            <a:lvl2pPr marL="864305" indent="-419805" defTabSz="584200">
              <a:spcBef>
                <a:spcPts val="4200"/>
              </a:spcBef>
              <a:buSzPct val="75000"/>
              <a:buFontTx/>
              <a:buChar char="•"/>
              <a:defRPr sz="3400">
                <a:latin typeface="Helvetica Light"/>
                <a:ea typeface="Helvetica Light"/>
                <a:cs typeface="Helvetica Light"/>
                <a:sym typeface="Helvetica Light"/>
              </a:defRPr>
            </a:lvl2pPr>
            <a:lvl3pPr marL="1308805" indent="-419805" defTabSz="584200">
              <a:spcBef>
                <a:spcPts val="4200"/>
              </a:spcBef>
              <a:buSzPct val="75000"/>
              <a:buFontTx/>
              <a:defRPr sz="3400">
                <a:latin typeface="Helvetica Light"/>
                <a:ea typeface="Helvetica Light"/>
                <a:cs typeface="Helvetica Light"/>
                <a:sym typeface="Helvetica Light"/>
              </a:defRPr>
            </a:lvl3pPr>
            <a:lvl4pPr marL="1753305" indent="-419805" defTabSz="584200">
              <a:spcBef>
                <a:spcPts val="4200"/>
              </a:spcBef>
              <a:buSzPct val="75000"/>
              <a:buFontTx/>
              <a:buChar char="•"/>
              <a:defRPr sz="3400">
                <a:latin typeface="Helvetica Light"/>
                <a:ea typeface="Helvetica Light"/>
                <a:cs typeface="Helvetica Light"/>
                <a:sym typeface="Helvetica Light"/>
              </a:defRPr>
            </a:lvl4pPr>
            <a:lvl5pPr marL="2197805" indent="-419805" defTabSz="584200">
              <a:spcBef>
                <a:spcPts val="4200"/>
              </a:spcBef>
              <a:buSzPct val="75000"/>
              <a:buFontTx/>
              <a:buChar char="•"/>
              <a:defRPr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64" name="Shape 264"/>
          <p:cNvSpPr/>
          <p:nvPr>
            <p:ph type="sldNum" sz="quarter" idx="2"/>
          </p:nvPr>
        </p:nvSpPr>
        <p:spPr>
          <a:xfrm>
            <a:off x="6325920" y="9251950"/>
            <a:ext cx="340260" cy="342900"/>
          </a:xfrm>
          <a:prstGeom prst="rect">
            <a:avLst/>
          </a:prstGeom>
        </p:spPr>
        <p:txBody>
          <a:bodyPr wrap="none" lIns="50800" tIns="50800" rIns="50800" bIns="50800" anchor="t"/>
          <a:lstStyle>
            <a:lvl1pPr algn="ctr" defTabSz="584200">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71"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72" name="Shape 272"/>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3" name="Shape 273"/>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4" name="Shape 274"/>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75" name="Shape 275"/>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76" name="Shape 276"/>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83" name="Shape 283"/>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84" name="Shape 284"/>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85" name="Shape 285"/>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sp>
        <p:nvSpPr>
          <p:cNvPr id="292" name="Shape 292"/>
          <p:cNvSpPr/>
          <p:nvPr/>
        </p:nvSpPr>
        <p:spPr>
          <a:xfrm>
            <a:off x="1231900" y="4394041"/>
            <a:ext cx="10553701" cy="251"/>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3" name="Shape 293"/>
          <p:cNvSpPr/>
          <p:nvPr/>
        </p:nvSpPr>
        <p:spPr>
          <a:xfrm>
            <a:off x="1226229" y="6362541"/>
            <a:ext cx="10565042" cy="5"/>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4" name="Shape 294"/>
          <p:cNvSpPr/>
          <p:nvPr>
            <p:ph type="body" sz="quarter" idx="13"/>
          </p:nvPr>
        </p:nvSpPr>
        <p:spPr>
          <a:xfrm>
            <a:off x="4340140" y="2984500"/>
            <a:ext cx="4312355" cy="749300"/>
          </a:xfrm>
          <a:prstGeom prst="rect">
            <a:avLst/>
          </a:prstGeom>
          <a:solidFill>
            <a:srgbClr val="00B56E"/>
          </a:solidFill>
        </p:spPr>
        <p:txBody>
          <a:bodyPr wrap="none" lIns="165100" tIns="165100" rIns="165100" bIns="165100" anchor="ctr">
            <a:spAutoFit/>
          </a:bodyPr>
          <a:lstStyle>
            <a:lvl1pPr marL="0" indent="0" algn="ctr" defTabSz="584200">
              <a:lnSpc>
                <a:spcPct val="90000"/>
              </a:lnSpc>
              <a:spcBef>
                <a:spcPts val="0"/>
              </a:spcBef>
              <a:buSzTx/>
              <a:buFontTx/>
              <a:buNone/>
              <a:defRPr b="1" i="1" spc="456" sz="2400">
                <a:solidFill>
                  <a:srgbClr val="FFFFFF"/>
                </a:solidFill>
                <a:latin typeface="+mn-lt"/>
                <a:ea typeface="+mn-ea"/>
                <a:cs typeface="+mn-cs"/>
                <a:sym typeface="Helvetica"/>
              </a:defRPr>
            </a:lvl1pPr>
          </a:lstStyle>
          <a:p>
            <a:pPr/>
            <a:r>
              <a:t>Double-click to edit</a:t>
            </a:r>
          </a:p>
        </p:txBody>
      </p:sp>
      <p:sp>
        <p:nvSpPr>
          <p:cNvPr id="295" name="Shape 295"/>
          <p:cNvSpPr/>
          <p:nvPr>
            <p:ph type="title"/>
          </p:nvPr>
        </p:nvSpPr>
        <p:spPr>
          <a:xfrm>
            <a:off x="539750" y="4425950"/>
            <a:ext cx="11925300" cy="1905000"/>
          </a:xfrm>
          <a:prstGeom prst="rect">
            <a:avLst/>
          </a:prstGeom>
        </p:spPr>
        <p:txBody>
          <a:bodyPr lIns="50800" tIns="50800" rIns="50800" bIns="50800"/>
          <a:lstStyle>
            <a:lvl1pPr defTabSz="584200">
              <a:lnSpc>
                <a:spcPct val="60000"/>
              </a:lnSpc>
              <a:defRPr b="1" cap="all" spc="-420" sz="8400">
                <a:solidFill>
                  <a:srgbClr val="00B56E"/>
                </a:solidFill>
                <a:latin typeface="+mn-lt"/>
                <a:ea typeface="+mn-ea"/>
                <a:cs typeface="+mn-cs"/>
                <a:sym typeface="Helvetica"/>
              </a:defRPr>
            </a:lvl1pPr>
          </a:lstStyle>
          <a:p>
            <a:pPr/>
            <a:r>
              <a:t>Title Text</a:t>
            </a:r>
          </a:p>
        </p:txBody>
      </p:sp>
      <p:sp>
        <p:nvSpPr>
          <p:cNvPr id="296" name="Shape 296"/>
          <p:cNvSpPr/>
          <p:nvPr>
            <p:ph type="body" sz="quarter" idx="1"/>
          </p:nvPr>
        </p:nvSpPr>
        <p:spPr>
          <a:xfrm>
            <a:off x="2146300" y="6616700"/>
            <a:ext cx="8712200" cy="2298700"/>
          </a:xfrm>
          <a:prstGeom prst="rect">
            <a:avLst/>
          </a:prstGeom>
        </p:spPr>
        <p:txBody>
          <a:bodyPr lIns="0" tIns="0" rIns="0" bIns="0">
            <a:noAutofit/>
          </a:bodyPr>
          <a:lstStyle>
            <a:lvl1pPr marL="0" indent="0" algn="ctr" defTabSz="584200">
              <a:spcBef>
                <a:spcPts val="0"/>
              </a:spcBef>
              <a:buSzTx/>
              <a:buFontTx/>
              <a:buNone/>
              <a:defRPr i="1" sz="2800">
                <a:latin typeface="+mn-lt"/>
                <a:ea typeface="+mn-ea"/>
                <a:cs typeface="+mn-cs"/>
                <a:sym typeface="Helvetica"/>
              </a:defRPr>
            </a:lvl1pPr>
            <a:lvl2pPr marL="0" indent="0" algn="ctr" defTabSz="584200">
              <a:spcBef>
                <a:spcPts val="0"/>
              </a:spcBef>
              <a:buSzTx/>
              <a:buFontTx/>
              <a:buNone/>
              <a:defRPr i="1" sz="2800">
                <a:latin typeface="+mn-lt"/>
                <a:ea typeface="+mn-ea"/>
                <a:cs typeface="+mn-cs"/>
                <a:sym typeface="Helvetica"/>
              </a:defRPr>
            </a:lvl2pPr>
            <a:lvl3pPr marL="0" indent="0" algn="ctr" defTabSz="584200">
              <a:spcBef>
                <a:spcPts val="0"/>
              </a:spcBef>
              <a:buSzTx/>
              <a:buFontTx/>
              <a:buNone/>
              <a:defRPr i="1" sz="2800">
                <a:latin typeface="+mn-lt"/>
                <a:ea typeface="+mn-ea"/>
                <a:cs typeface="+mn-cs"/>
                <a:sym typeface="Helvetica"/>
              </a:defRPr>
            </a:lvl3pPr>
            <a:lvl4pPr marL="0" indent="0" algn="ctr" defTabSz="584200">
              <a:spcBef>
                <a:spcPts val="0"/>
              </a:spcBef>
              <a:buSzTx/>
              <a:buFontTx/>
              <a:buNone/>
              <a:defRPr i="1" sz="2800">
                <a:latin typeface="+mn-lt"/>
                <a:ea typeface="+mn-ea"/>
                <a:cs typeface="+mn-cs"/>
                <a:sym typeface="Helvetica"/>
              </a:defRPr>
            </a:lvl4pPr>
            <a:lvl5pPr marL="0" indent="0" algn="ctr" defTabSz="584200">
              <a:spcBef>
                <a:spcPts val="0"/>
              </a:spcBef>
              <a:buSzTx/>
              <a:buFontTx/>
              <a:buNone/>
              <a:defRPr i="1" sz="28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97" name="Shape 297"/>
          <p:cNvSpPr/>
          <p:nvPr>
            <p:ph type="sldNum" sz="quarter" idx="2"/>
          </p:nvPr>
        </p:nvSpPr>
        <p:spPr>
          <a:xfrm>
            <a:off x="6324600" y="9258300"/>
            <a:ext cx="342900" cy="368300"/>
          </a:xfrm>
          <a:prstGeom prst="rect">
            <a:avLst/>
          </a:prstGeom>
        </p:spPr>
        <p:txBody>
          <a:bodyPr wrap="none" lIns="50800" tIns="50800" rIns="50800" bIns="50800" anchor="t"/>
          <a:lstStyle>
            <a:lvl1pPr algn="ctr" defTabSz="584200">
              <a:defRPr sz="18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ontent page">
    <p:spTree>
      <p:nvGrpSpPr>
        <p:cNvPr id="1" name=""/>
        <p:cNvGrpSpPr/>
        <p:nvPr/>
      </p:nvGrpSpPr>
      <p:grpSpPr>
        <a:xfrm>
          <a:off x="0" y="0"/>
          <a:ext cx="0" cy="0"/>
          <a:chOff x="0" y="0"/>
          <a:chExt cx="0" cy="0"/>
        </a:xfrm>
      </p:grpSpPr>
      <p:sp>
        <p:nvSpPr>
          <p:cNvPr id="29" name="Shape 29"/>
          <p:cNvSpPr/>
          <p:nvPr>
            <p:ph type="title"/>
          </p:nvPr>
        </p:nvSpPr>
        <p:spPr>
          <a:xfrm>
            <a:off x="650239" y="130952"/>
            <a:ext cx="11704322" cy="2144888"/>
          </a:xfrm>
          <a:prstGeom prst="rect">
            <a:avLst/>
          </a:prstGeom>
        </p:spPr>
        <p:txBody>
          <a:bodyPr/>
          <a:lstStyle/>
          <a:p>
            <a:pPr/>
            <a:r>
              <a:t>Title Text</a:t>
            </a:r>
          </a:p>
        </p:txBody>
      </p:sp>
      <p:sp>
        <p:nvSpPr>
          <p:cNvPr id="30" name="Shape 3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32" name="image3.png" descr="20131228_PPT模板_QCon-03.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304" name="Shape 304"/>
          <p:cNvSpPr/>
          <p:nvPr/>
        </p:nvSpPr>
        <p:spPr>
          <a:xfrm flipV="1">
            <a:off x="1920874" y="2114308"/>
            <a:ext cx="9172577" cy="242"/>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05" name="Shape 305"/>
          <p:cNvSpPr/>
          <p:nvPr>
            <p:ph type="title"/>
          </p:nvPr>
        </p:nvSpPr>
        <p:spPr>
          <a:xfrm>
            <a:off x="1911349" y="1395412"/>
            <a:ext cx="9182102" cy="542926"/>
          </a:xfrm>
          <a:prstGeom prst="rect">
            <a:avLst/>
          </a:prstGeom>
        </p:spPr>
        <p:txBody>
          <a:bodyPr lIns="0" tIns="0" rIns="0" bIns="0"/>
          <a:lstStyle>
            <a:lvl1pPr algn="l" defTabSz="584200">
              <a:lnSpc>
                <a:spcPct val="70000"/>
              </a:lnSpc>
              <a:defRPr b="1" cap="all" spc="-128" sz="3200">
                <a:solidFill>
                  <a:srgbClr val="00B56E"/>
                </a:solidFill>
                <a:latin typeface="+mn-lt"/>
                <a:ea typeface="+mn-ea"/>
                <a:cs typeface="+mn-cs"/>
                <a:sym typeface="Helvetica"/>
              </a:defRPr>
            </a:lvl1pPr>
          </a:lstStyle>
          <a:p>
            <a:pPr/>
            <a:r>
              <a:t>Title Text</a:t>
            </a:r>
          </a:p>
        </p:txBody>
      </p:sp>
      <p:sp>
        <p:nvSpPr>
          <p:cNvPr id="306" name="Shape 306"/>
          <p:cNvSpPr/>
          <p:nvPr>
            <p:ph type="body" sz="half" idx="1"/>
          </p:nvPr>
        </p:nvSpPr>
        <p:spPr>
          <a:xfrm>
            <a:off x="6502400" y="2285999"/>
            <a:ext cx="4591051" cy="5724527"/>
          </a:xfrm>
          <a:prstGeom prst="rect">
            <a:avLst/>
          </a:prstGeom>
        </p:spPr>
        <p:txBody>
          <a:bodyPr lIns="0" tIns="0" rIns="0" bIns="0">
            <a:noAutofit/>
          </a:bodyPr>
          <a:lstStyle>
            <a:lvl1pPr marL="0" indent="0" defTabSz="584200">
              <a:lnSpc>
                <a:spcPct val="80000"/>
              </a:lnSpc>
              <a:spcBef>
                <a:spcPts val="2400"/>
              </a:spcBef>
              <a:buSzTx/>
              <a:buFontTx/>
              <a:buNone/>
              <a:defRPr sz="4200">
                <a:latin typeface="+mn-lt"/>
                <a:ea typeface="+mn-ea"/>
                <a:cs typeface="+mn-cs"/>
                <a:sym typeface="Helvetica"/>
              </a:defRPr>
            </a:lvl1pPr>
            <a:lvl2pPr marL="0" indent="0" defTabSz="584200">
              <a:spcBef>
                <a:spcPts val="2400"/>
              </a:spcBef>
              <a:buSzTx/>
              <a:buFontTx/>
              <a:buNone/>
              <a:defRPr sz="2200">
                <a:latin typeface="+mn-lt"/>
                <a:ea typeface="+mn-ea"/>
                <a:cs typeface="+mn-cs"/>
                <a:sym typeface="Helvetica"/>
              </a:defRPr>
            </a:lvl2pPr>
            <a:lvl3pPr marL="268653" indent="-268653" defTabSz="584200">
              <a:spcBef>
                <a:spcPts val="1200"/>
              </a:spcBef>
              <a:buClr>
                <a:srgbClr val="00B56E"/>
              </a:buClr>
              <a:buFont typeface="Lucida Grande"/>
              <a:buChar char="■"/>
              <a:defRPr sz="2200">
                <a:latin typeface="+mn-lt"/>
                <a:ea typeface="+mn-ea"/>
                <a:cs typeface="+mn-cs"/>
                <a:sym typeface="Helvetica"/>
              </a:defRPr>
            </a:lvl3pPr>
            <a:lvl4pPr marL="564444" indent="-246944" defTabSz="584200">
              <a:spcBef>
                <a:spcPts val="1200"/>
              </a:spcBef>
              <a:buClr>
                <a:srgbClr val="00B56E"/>
              </a:buClr>
              <a:buFont typeface="Lucida Grande"/>
              <a:buChar char="●"/>
              <a:defRPr sz="1400">
                <a:latin typeface="+mn-lt"/>
                <a:ea typeface="+mn-ea"/>
                <a:cs typeface="+mn-cs"/>
                <a:sym typeface="Helvetica"/>
              </a:defRPr>
            </a:lvl4pPr>
            <a:lvl5pPr marL="884464" indent="-249464" defTabSz="584200">
              <a:spcBef>
                <a:spcPts val="1200"/>
              </a:spcBef>
              <a:buClr>
                <a:srgbClr val="00B56E"/>
              </a:buClr>
              <a:buFont typeface="Lucida Grande"/>
              <a:buChar char="-"/>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07" name="Shape 307"/>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14" name="Shape 314"/>
          <p:cNvSpPr/>
          <p:nvPr/>
        </p:nvSpPr>
        <p:spPr>
          <a:xfrm>
            <a:off x="3140052" y="2400179"/>
            <a:ext cx="6734220" cy="3"/>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5" name="Shape 315"/>
          <p:cNvSpPr/>
          <p:nvPr/>
        </p:nvSpPr>
        <p:spPr>
          <a:xfrm flipV="1">
            <a:off x="3140066" y="1494859"/>
            <a:ext cx="6734193" cy="324"/>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6" name="Shape 316"/>
          <p:cNvSpPr/>
          <p:nvPr>
            <p:ph type="title"/>
          </p:nvPr>
        </p:nvSpPr>
        <p:spPr>
          <a:xfrm>
            <a:off x="3140074" y="1576387"/>
            <a:ext cx="6724651" cy="733426"/>
          </a:xfrm>
          <a:prstGeom prst="rect">
            <a:avLst/>
          </a:prstGeom>
        </p:spPr>
        <p:txBody>
          <a:bodyPr lIns="0" tIns="0" rIns="0" bIns="0"/>
          <a:lstStyle>
            <a:lvl1pPr defTabSz="584200">
              <a:lnSpc>
                <a:spcPct val="70000"/>
              </a:lnSpc>
              <a:defRPr b="1" cap="all" spc="-192" sz="4800">
                <a:solidFill>
                  <a:srgbClr val="00B56E"/>
                </a:solidFill>
                <a:latin typeface="+mn-lt"/>
                <a:ea typeface="+mn-ea"/>
                <a:cs typeface="+mn-cs"/>
                <a:sym typeface="Helvetica"/>
              </a:defRPr>
            </a:lvl1pPr>
          </a:lstStyle>
          <a:p>
            <a:pPr/>
            <a:r>
              <a:t>Title Text</a:t>
            </a:r>
          </a:p>
        </p:txBody>
      </p:sp>
      <p:sp>
        <p:nvSpPr>
          <p:cNvPr id="317" name="Shape 317"/>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24" name="Shape 324"/>
          <p:cNvSpPr/>
          <p:nvPr>
            <p:ph type="body" sz="half" idx="1"/>
          </p:nvPr>
        </p:nvSpPr>
        <p:spPr>
          <a:xfrm>
            <a:off x="2620962" y="1743074"/>
            <a:ext cx="7762877" cy="6257927"/>
          </a:xfrm>
          <a:prstGeom prst="rect">
            <a:avLst/>
          </a:prstGeom>
        </p:spPr>
        <p:txBody>
          <a:bodyPr lIns="0" tIns="0" rIns="0" bIns="0" anchor="ctr">
            <a:noAutofit/>
          </a:bodyPr>
          <a:lstStyle>
            <a:lvl1pPr marL="0" indent="0" algn="ctr" defTabSz="584200">
              <a:lnSpc>
                <a:spcPct val="120000"/>
              </a:lnSpc>
              <a:spcBef>
                <a:spcPts val="2400"/>
              </a:spcBef>
              <a:buSzTx/>
              <a:buFontTx/>
              <a:buNone/>
              <a:defRPr i="1" sz="4200">
                <a:solidFill>
                  <a:srgbClr val="00B56E"/>
                </a:solidFill>
                <a:latin typeface="+mn-lt"/>
                <a:ea typeface="+mn-ea"/>
                <a:cs typeface="+mn-cs"/>
                <a:sym typeface="Helvetica"/>
              </a:defRPr>
            </a:lvl1pPr>
            <a:lvl2pPr marL="0" indent="0" algn="ctr" defTabSz="584200">
              <a:spcBef>
                <a:spcPts val="2400"/>
              </a:spcBef>
              <a:buSzTx/>
              <a:buFontTx/>
              <a:buNone/>
              <a:defRPr sz="2200">
                <a:latin typeface="+mn-lt"/>
                <a:ea typeface="+mn-ea"/>
                <a:cs typeface="+mn-cs"/>
                <a:sym typeface="Helvetica"/>
              </a:defRPr>
            </a:lvl2pPr>
            <a:lvl3pPr marL="0" indent="0" algn="ctr" defTabSz="584200">
              <a:spcBef>
                <a:spcPts val="2400"/>
              </a:spcBef>
              <a:buSzTx/>
              <a:buFont typeface="Lucida Grande"/>
              <a:buNone/>
              <a:defRPr sz="2200">
                <a:latin typeface="+mn-lt"/>
                <a:ea typeface="+mn-ea"/>
                <a:cs typeface="+mn-cs"/>
                <a:sym typeface="Helvetica"/>
              </a:defRPr>
            </a:lvl3pPr>
            <a:lvl4pPr marL="0" indent="0" algn="ctr" defTabSz="584200">
              <a:spcBef>
                <a:spcPts val="2400"/>
              </a:spcBef>
              <a:buSzTx/>
              <a:buFont typeface="Lucida Grande"/>
              <a:buNone/>
              <a:defRPr sz="1400">
                <a:latin typeface="+mn-lt"/>
                <a:ea typeface="+mn-ea"/>
                <a:cs typeface="+mn-cs"/>
                <a:sym typeface="Helvetica"/>
              </a:defRPr>
            </a:lvl4pPr>
            <a:lvl5pPr marL="0" indent="0" algn="ctr" defTabSz="584200">
              <a:spcBef>
                <a:spcPts val="2400"/>
              </a:spcBef>
              <a:buSzTx/>
              <a:buFont typeface="Lucida Grande"/>
              <a:buNone/>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25" name="Shape 325"/>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32" name="Shape 332"/>
          <p:cNvSpPr/>
          <p:nvPr>
            <p:ph type="body" idx="1"/>
          </p:nvPr>
        </p:nvSpPr>
        <p:spPr>
          <a:xfrm>
            <a:off x="1327149" y="698498"/>
            <a:ext cx="10350502" cy="8343903"/>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lnSpc>
                <a:spcPct val="120000"/>
              </a:lnSpc>
              <a:spcBef>
                <a:spcPts val="2400"/>
              </a:spcBef>
              <a:buSzTx/>
              <a:buFontTx/>
              <a:buNone/>
              <a:defRPr i="1">
                <a:solidFill>
                  <a:srgbClr val="00B56E"/>
                </a:solidFill>
                <a:latin typeface="+mn-lt"/>
                <a:ea typeface="+mn-ea"/>
                <a:cs typeface="+mn-cs"/>
                <a:sym typeface="Helvetica"/>
              </a:defRPr>
            </a:lvl2pPr>
            <a:lvl3pPr marL="0" indent="0" algn="ctr" defTabSz="584200">
              <a:lnSpc>
                <a:spcPct val="120000"/>
              </a:lnSpc>
              <a:spcBef>
                <a:spcPts val="2400"/>
              </a:spcBef>
              <a:buSzTx/>
              <a:buFontTx/>
              <a:buNone/>
              <a:defRPr i="1">
                <a:solidFill>
                  <a:srgbClr val="00B56E"/>
                </a:solidFill>
                <a:latin typeface="+mn-lt"/>
                <a:ea typeface="+mn-ea"/>
                <a:cs typeface="+mn-cs"/>
                <a:sym typeface="Helvetica"/>
              </a:defRPr>
            </a:lvl3pPr>
            <a:lvl4pPr marL="0" indent="0" algn="ctr" defTabSz="584200">
              <a:lnSpc>
                <a:spcPct val="120000"/>
              </a:lnSpc>
              <a:spcBef>
                <a:spcPts val="2400"/>
              </a:spcBef>
              <a:buSzTx/>
              <a:buFontTx/>
              <a:buNone/>
              <a:defRPr i="1">
                <a:solidFill>
                  <a:srgbClr val="00B56E"/>
                </a:solidFill>
                <a:latin typeface="+mn-lt"/>
                <a:ea typeface="+mn-ea"/>
                <a:cs typeface="+mn-cs"/>
                <a:sym typeface="Helvetica"/>
              </a:defRPr>
            </a:lvl4pPr>
            <a:lvl5pPr marL="0" indent="0" algn="ctr" defTabSz="584200">
              <a:lnSpc>
                <a:spcPct val="120000"/>
              </a:lnSpc>
              <a:spcBef>
                <a:spcPts val="2400"/>
              </a:spcBef>
              <a:buSzTx/>
              <a:buFontTx/>
              <a:buNone/>
              <a:defRPr i="1">
                <a:solidFill>
                  <a:srgbClr val="00B56E"/>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33" name="Shape 333"/>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40" name="Shape 340"/>
          <p:cNvSpPr/>
          <p:nvPr/>
        </p:nvSpPr>
        <p:spPr>
          <a:xfrm>
            <a:off x="2019269" y="1574638"/>
            <a:ext cx="8978961" cy="6"/>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1" name="Shape 341"/>
          <p:cNvSpPr/>
          <p:nvPr/>
        </p:nvSpPr>
        <p:spPr>
          <a:xfrm flipV="1">
            <a:off x="2019287" y="367546"/>
            <a:ext cx="8978926" cy="433"/>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2" name="Shape 342"/>
          <p:cNvSpPr/>
          <p:nvPr>
            <p:ph type="title"/>
          </p:nvPr>
        </p:nvSpPr>
        <p:spPr>
          <a:xfrm>
            <a:off x="2019299" y="-1"/>
            <a:ext cx="8966202" cy="1930402"/>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343" name="Shape 343"/>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350" name="image2.png"/>
          <p:cNvPicPr>
            <a:picLocks noChangeAspect="1"/>
          </p:cNvPicPr>
          <p:nvPr/>
        </p:nvPicPr>
        <p:blipFill>
          <a:blip r:embed="rId2">
            <a:extLst/>
          </a:blip>
          <a:stretch>
            <a:fillRect/>
          </a:stretch>
        </p:blipFill>
        <p:spPr>
          <a:xfrm>
            <a:off x="8439149" y="8450815"/>
            <a:ext cx="4102102" cy="637072"/>
          </a:xfrm>
          <a:prstGeom prst="rect">
            <a:avLst/>
          </a:prstGeom>
          <a:ln w="12700">
            <a:miter lim="400000"/>
          </a:ln>
        </p:spPr>
      </p:pic>
      <p:sp>
        <p:nvSpPr>
          <p:cNvPr id="351" name="Shape 351"/>
          <p:cNvSpPr/>
          <p:nvPr/>
        </p:nvSpPr>
        <p:spPr>
          <a:xfrm>
            <a:off x="1231899" y="4394043"/>
            <a:ext cx="10553703" cy="248"/>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2" name="Shape 352"/>
          <p:cNvSpPr/>
          <p:nvPr/>
        </p:nvSpPr>
        <p:spPr>
          <a:xfrm>
            <a:off x="1226228" y="6362540"/>
            <a:ext cx="10565044" cy="7"/>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3" name="Shape 353"/>
          <p:cNvSpPr/>
          <p:nvPr>
            <p:ph type="title"/>
          </p:nvPr>
        </p:nvSpPr>
        <p:spPr>
          <a:xfrm>
            <a:off x="539748" y="4140199"/>
            <a:ext cx="11925304" cy="2476502"/>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354" name="Shape 354"/>
          <p:cNvSpPr/>
          <p:nvPr>
            <p:ph type="body" sz="half" idx="1"/>
          </p:nvPr>
        </p:nvSpPr>
        <p:spPr>
          <a:xfrm>
            <a:off x="2146299" y="6616700"/>
            <a:ext cx="8712202" cy="3136901"/>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2" indent="-423332"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355" name="Shape 355"/>
          <p:cNvSpPr/>
          <p:nvPr>
            <p:ph type="sldNum" sz="quarter" idx="2"/>
          </p:nvPr>
        </p:nvSpPr>
        <p:spPr>
          <a:xfrm>
            <a:off x="6285653" y="9040141"/>
            <a:ext cx="3034455" cy="520701"/>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362" name="Shape 362"/>
          <p:cNvSpPr/>
          <p:nvPr>
            <p:ph type="title"/>
          </p:nvPr>
        </p:nvSpPr>
        <p:spPr>
          <a:xfrm>
            <a:off x="1270000" y="1638300"/>
            <a:ext cx="10464800" cy="3302000"/>
          </a:xfrm>
          <a:prstGeom prst="rect">
            <a:avLst/>
          </a:prstGeom>
        </p:spPr>
        <p:txBody>
          <a:bodyPr lIns="50800" tIns="50800" rIns="50800" bIns="50800" anchor="b"/>
          <a:lstStyle>
            <a:lvl1pPr defTabSz="584200">
              <a:defRPr sz="8000">
                <a:latin typeface="Helvetica Light"/>
                <a:ea typeface="Helvetica Light"/>
                <a:cs typeface="Helvetica Light"/>
                <a:sym typeface="Helvetica Light"/>
              </a:defRPr>
            </a:lvl1pPr>
          </a:lstStyle>
          <a:p>
            <a:pPr/>
            <a:r>
              <a:t>Title Text</a:t>
            </a:r>
          </a:p>
        </p:txBody>
      </p:sp>
      <p:sp>
        <p:nvSpPr>
          <p:cNvPr id="363" name="Shape 363"/>
          <p:cNvSpPr/>
          <p:nvPr>
            <p:ph type="body" sz="quarter" idx="1"/>
          </p:nvPr>
        </p:nvSpPr>
        <p:spPr>
          <a:xfrm>
            <a:off x="1270000" y="5029200"/>
            <a:ext cx="10464800" cy="1130300"/>
          </a:xfrm>
          <a:prstGeom prst="rect">
            <a:avLst/>
          </a:prstGeom>
        </p:spPr>
        <p:txBody>
          <a:bodyPr lIns="50800" tIns="50800" rIns="50800" bIns="50800"/>
          <a:lstStyle>
            <a:lvl1pPr marL="0" indent="0" algn="ctr" defTabSz="584200">
              <a:spcBef>
                <a:spcPts val="0"/>
              </a:spcBef>
              <a:buSzTx/>
              <a:buFontTx/>
              <a:buNone/>
              <a:defRPr sz="3200">
                <a:latin typeface="Helvetica Light"/>
                <a:ea typeface="Helvetica Light"/>
                <a:cs typeface="Helvetica Light"/>
                <a:sym typeface="Helvetica Light"/>
              </a:defRPr>
            </a:lvl1pPr>
            <a:lvl2pPr marL="0" indent="228600" algn="ctr" defTabSz="584200">
              <a:spcBef>
                <a:spcPts val="0"/>
              </a:spcBef>
              <a:buSzTx/>
              <a:buFontTx/>
              <a:buNone/>
              <a:defRPr sz="3200">
                <a:latin typeface="Helvetica Light"/>
                <a:ea typeface="Helvetica Light"/>
                <a:cs typeface="Helvetica Light"/>
                <a:sym typeface="Helvetica Light"/>
              </a:defRPr>
            </a:lvl2pPr>
            <a:lvl3pPr marL="0" indent="457200" algn="ctr" defTabSz="584200">
              <a:spcBef>
                <a:spcPts val="0"/>
              </a:spcBef>
              <a:buSzTx/>
              <a:buFontTx/>
              <a:buNone/>
              <a:defRPr sz="3200">
                <a:latin typeface="Helvetica Light"/>
                <a:ea typeface="Helvetica Light"/>
                <a:cs typeface="Helvetica Light"/>
                <a:sym typeface="Helvetica Light"/>
              </a:defRPr>
            </a:lvl3pPr>
            <a:lvl4pPr marL="0" indent="685800" algn="ctr" defTabSz="584200">
              <a:spcBef>
                <a:spcPts val="0"/>
              </a:spcBef>
              <a:buSzTx/>
              <a:buFontTx/>
              <a:buNone/>
              <a:defRPr sz="3200">
                <a:latin typeface="Helvetica Light"/>
                <a:ea typeface="Helvetica Light"/>
                <a:cs typeface="Helvetica Light"/>
                <a:sym typeface="Helvetica Light"/>
              </a:defRPr>
            </a:lvl4pPr>
            <a:lvl5pPr marL="0" indent="914400" algn="ctr" defTabSz="584200">
              <a:spcBef>
                <a:spcPts val="0"/>
              </a:spcBef>
              <a:buSzTx/>
              <a:buFontTx/>
              <a:buNone/>
              <a:defRPr sz="32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4" name="Shape 364"/>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371" name="Shape 371"/>
          <p:cNvSpPr/>
          <p:nvPr>
            <p:ph type="title"/>
          </p:nvPr>
        </p:nvSpPr>
        <p:spPr>
          <a:xfrm>
            <a:off x="952500" y="444500"/>
            <a:ext cx="11099800" cy="2159000"/>
          </a:xfrm>
          <a:prstGeom prst="rect">
            <a:avLst/>
          </a:prstGeom>
        </p:spPr>
        <p:txBody>
          <a:bodyPr lIns="50800" tIns="50800" rIns="50800" bIns="50800"/>
          <a:lstStyle>
            <a:lvl1pPr defTabSz="584200">
              <a:defRPr sz="8000">
                <a:latin typeface="Helvetica Light"/>
                <a:ea typeface="Helvetica Light"/>
                <a:cs typeface="Helvetica Light"/>
                <a:sym typeface="Helvetica Light"/>
              </a:defRPr>
            </a:lvl1pPr>
          </a:lstStyle>
          <a:p>
            <a:pPr/>
            <a:r>
              <a:t>Title Text</a:t>
            </a:r>
          </a:p>
        </p:txBody>
      </p:sp>
      <p:sp>
        <p:nvSpPr>
          <p:cNvPr id="372" name="Shape 372"/>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ack cover">
    <p:spTree>
      <p:nvGrpSpPr>
        <p:cNvPr id="1" name=""/>
        <p:cNvGrpSpPr/>
        <p:nvPr/>
      </p:nvGrpSpPr>
      <p:grpSpPr>
        <a:xfrm>
          <a:off x="0" y="0"/>
          <a:ext cx="0" cy="0"/>
          <a:chOff x="0" y="0"/>
          <a:chExt cx="0" cy="0"/>
        </a:xfrm>
      </p:grpSpPr>
      <p:sp>
        <p:nvSpPr>
          <p:cNvPr id="39" name="Shape 39"/>
          <p:cNvSpPr/>
          <p:nvPr>
            <p:ph type="title"/>
          </p:nvPr>
        </p:nvSpPr>
        <p:spPr>
          <a:xfrm>
            <a:off x="1027289" y="6267591"/>
            <a:ext cx="11054081" cy="1937174"/>
          </a:xfrm>
          <a:prstGeom prst="rect">
            <a:avLst/>
          </a:prstGeom>
        </p:spPr>
        <p:txBody>
          <a:bodyPr anchor="t"/>
          <a:lstStyle>
            <a:lvl1pPr algn="l">
              <a:defRPr b="1" cap="all" sz="5600"/>
            </a:lvl1pPr>
          </a:lstStyle>
          <a:p>
            <a:pPr/>
            <a:r>
              <a:t>Title Text</a:t>
            </a:r>
          </a:p>
        </p:txBody>
      </p:sp>
      <p:sp>
        <p:nvSpPr>
          <p:cNvPr id="40" name="Shape 40"/>
          <p:cNvSpPr/>
          <p:nvPr>
            <p:ph type="body" sz="quarter" idx="1"/>
          </p:nvPr>
        </p:nvSpPr>
        <p:spPr>
          <a:xfrm>
            <a:off x="1027289" y="4133991"/>
            <a:ext cx="11054081" cy="2133601"/>
          </a:xfrm>
          <a:prstGeom prst="rect">
            <a:avLst/>
          </a:prstGeom>
        </p:spPr>
        <p:txBody>
          <a:bodyPr anchor="b"/>
          <a:lstStyle>
            <a:lvl1pPr marL="0" indent="0">
              <a:spcBef>
                <a:spcPts val="400"/>
              </a:spcBef>
              <a:buSzTx/>
              <a:buFontTx/>
              <a:buNone/>
              <a:defRPr sz="2800">
                <a:solidFill>
                  <a:srgbClr val="888888"/>
                </a:solidFill>
              </a:defRPr>
            </a:lvl1pPr>
            <a:lvl2pPr marL="0" indent="457200">
              <a:spcBef>
                <a:spcPts val="400"/>
              </a:spcBef>
              <a:buSzTx/>
              <a:buFontTx/>
              <a:buNone/>
              <a:defRPr sz="2800">
                <a:solidFill>
                  <a:srgbClr val="888888"/>
                </a:solidFill>
              </a:defRPr>
            </a:lvl2pPr>
            <a:lvl3pPr marL="0" indent="914400">
              <a:spcBef>
                <a:spcPts val="400"/>
              </a:spcBef>
              <a:buSzTx/>
              <a:buFontTx/>
              <a:buNone/>
              <a:defRPr sz="2800">
                <a:solidFill>
                  <a:srgbClr val="888888"/>
                </a:solidFill>
              </a:defRPr>
            </a:lvl3pPr>
            <a:lvl4pPr marL="0" indent="1371600">
              <a:spcBef>
                <a:spcPts val="400"/>
              </a:spcBef>
              <a:buSzTx/>
              <a:buFontTx/>
              <a:buNone/>
              <a:defRPr sz="2800">
                <a:solidFill>
                  <a:srgbClr val="888888"/>
                </a:solidFill>
              </a:defRPr>
            </a:lvl4pPr>
            <a:lvl5pPr marL="0" indent="1828800">
              <a:spcBef>
                <a:spcPts val="400"/>
              </a:spcBef>
              <a:buSzTx/>
              <a:buFont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42" name="image4.png" descr="20131228_PPT模板_QCon-04.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49"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50" name="Shape 50"/>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1" name="Shape 51"/>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2" name="Shape 52"/>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53" name="Shape 53"/>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54" name="Shape 54"/>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Yellow">
    <p:spTree>
      <p:nvGrpSpPr>
        <p:cNvPr id="1" name=""/>
        <p:cNvGrpSpPr/>
        <p:nvPr/>
      </p:nvGrpSpPr>
      <p:grpSpPr>
        <a:xfrm>
          <a:off x="0" y="0"/>
          <a:ext cx="0" cy="0"/>
          <a:chOff x="0" y="0"/>
          <a:chExt cx="0" cy="0"/>
        </a:xfrm>
      </p:grpSpPr>
      <p:sp>
        <p:nvSpPr>
          <p:cNvPr id="61" name="Shape 61"/>
          <p:cNvSpPr/>
          <p:nvPr/>
        </p:nvSpPr>
        <p:spPr>
          <a:xfrm>
            <a:off x="2019269" y="1574637"/>
            <a:ext cx="8978961" cy="6"/>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2" name="Shape 62"/>
          <p:cNvSpPr/>
          <p:nvPr/>
        </p:nvSpPr>
        <p:spPr>
          <a:xfrm flipV="1">
            <a:off x="2019287" y="367545"/>
            <a:ext cx="8978926" cy="433"/>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3" name="Shape 63"/>
          <p:cNvSpPr/>
          <p:nvPr>
            <p:ph type="title"/>
          </p:nvPr>
        </p:nvSpPr>
        <p:spPr>
          <a:xfrm>
            <a:off x="2019299" y="-1"/>
            <a:ext cx="8966201" cy="1930401"/>
          </a:xfrm>
          <a:prstGeom prst="rect">
            <a:avLst/>
          </a:prstGeom>
        </p:spPr>
        <p:txBody>
          <a:bodyPr lIns="0" tIns="0" rIns="0" bIns="0"/>
          <a:lstStyle>
            <a:lvl1pPr defTabSz="584200">
              <a:lnSpc>
                <a:spcPct val="70000"/>
              </a:lnSpc>
              <a:defRPr b="1" cap="all" spc="-199" sz="5000">
                <a:solidFill>
                  <a:srgbClr val="F78F31"/>
                </a:solidFill>
                <a:latin typeface="+mn-lt"/>
                <a:ea typeface="+mn-ea"/>
                <a:cs typeface="+mn-cs"/>
                <a:sym typeface="Helvetica"/>
              </a:defRPr>
            </a:lvl1pPr>
          </a:lstStyle>
          <a:p>
            <a:pPr/>
            <a:r>
              <a:t>Title Text</a:t>
            </a:r>
          </a:p>
        </p:txBody>
      </p:sp>
      <p:sp>
        <p:nvSpPr>
          <p:cNvPr id="64" name="Shape 64"/>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Quote - Black">
    <p:spTree>
      <p:nvGrpSpPr>
        <p:cNvPr id="1" name=""/>
        <p:cNvGrpSpPr/>
        <p:nvPr/>
      </p:nvGrpSpPr>
      <p:grpSpPr>
        <a:xfrm>
          <a:off x="0" y="0"/>
          <a:ext cx="0" cy="0"/>
          <a:chOff x="0" y="0"/>
          <a:chExt cx="0" cy="0"/>
        </a:xfrm>
      </p:grpSpPr>
      <p:sp>
        <p:nvSpPr>
          <p:cNvPr id="71" name="Shape 71"/>
          <p:cNvSpPr/>
          <p:nvPr>
            <p:ph type="body" idx="1"/>
          </p:nvPr>
        </p:nvSpPr>
        <p:spPr>
          <a:xfrm>
            <a:off x="1327149" y="698499"/>
            <a:ext cx="10350501" cy="8343901"/>
          </a:xfrm>
          <a:prstGeom prst="rect">
            <a:avLst/>
          </a:prstGeom>
        </p:spPr>
        <p:txBody>
          <a:bodyPr lIns="0" tIns="0" rIns="0" bIns="0" anchor="ctr">
            <a:noAutofit/>
          </a:bodyPr>
          <a:lstStyle>
            <a:lvl1pPr marL="0" indent="0" defTabSz="584200">
              <a:spcBef>
                <a:spcPts val="1200"/>
              </a:spcBef>
              <a:buSzTx/>
              <a:buFontTx/>
              <a:buNone/>
              <a:defRPr sz="2400">
                <a:latin typeface="+mn-lt"/>
                <a:ea typeface="+mn-ea"/>
                <a:cs typeface="+mn-cs"/>
                <a:sym typeface="Helvetica"/>
              </a:defRPr>
            </a:lvl1pPr>
            <a:lvl2pPr marL="0" indent="0" defTabSz="584200">
              <a:spcBef>
                <a:spcPts val="1200"/>
              </a:spcBef>
              <a:buSzTx/>
              <a:buFontTx/>
              <a:buNone/>
              <a:defRPr sz="2400">
                <a:latin typeface="+mn-lt"/>
                <a:ea typeface="+mn-ea"/>
                <a:cs typeface="+mn-cs"/>
                <a:sym typeface="Helvetica"/>
              </a:defRPr>
            </a:lvl2pPr>
            <a:lvl3pPr marL="293076" indent="-293076" defTabSz="584200">
              <a:spcBef>
                <a:spcPts val="1200"/>
              </a:spcBef>
              <a:buFontTx/>
              <a:defRPr sz="2400">
                <a:latin typeface="+mn-lt"/>
                <a:ea typeface="+mn-ea"/>
                <a:cs typeface="+mn-cs"/>
                <a:sym typeface="Helvetica"/>
              </a:defRPr>
            </a:lvl3pPr>
            <a:lvl4pPr marL="740833" indent="-423333" defTabSz="584200">
              <a:spcBef>
                <a:spcPts val="1200"/>
              </a:spcBef>
              <a:buFontTx/>
              <a:buChar char="•"/>
              <a:defRPr sz="2400">
                <a:latin typeface="+mn-lt"/>
                <a:ea typeface="+mn-ea"/>
                <a:cs typeface="+mn-cs"/>
                <a:sym typeface="Helvetica"/>
              </a:defRPr>
            </a:lvl4pPr>
            <a:lvl5pPr marL="1179285" indent="-544285" defTabSz="584200">
              <a:spcBef>
                <a:spcPts val="1200"/>
              </a:spcBef>
              <a:buFontTx/>
              <a:buChar char="•"/>
              <a:defRPr sz="24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72" name="Shape 72"/>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 Green">
    <p:spTree>
      <p:nvGrpSpPr>
        <p:cNvPr id="1" name=""/>
        <p:cNvGrpSpPr/>
        <p:nvPr/>
      </p:nvGrpSpPr>
      <p:grpSpPr>
        <a:xfrm>
          <a:off x="0" y="0"/>
          <a:ext cx="0" cy="0"/>
          <a:chOff x="0" y="0"/>
          <a:chExt cx="0" cy="0"/>
        </a:xfrm>
      </p:grpSpPr>
      <p:sp>
        <p:nvSpPr>
          <p:cNvPr id="79" name="Shape 7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80" name="Shape 8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81" name="Shape 81"/>
          <p:cNvSpPr/>
          <p:nvPr>
            <p:ph type="body" idx="1"/>
          </p:nvPr>
        </p:nvSpPr>
        <p:spPr>
          <a:xfrm>
            <a:off x="380999" y="1422399"/>
            <a:ext cx="12242801"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82" name="Shape 8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89" name="Shape 8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90" name="Shape 9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91" name="Shape 91"/>
          <p:cNvSpPr/>
          <p:nvPr>
            <p:ph type="body" sz="half" idx="1"/>
          </p:nvPr>
        </p:nvSpPr>
        <p:spPr>
          <a:xfrm>
            <a:off x="6502400" y="1422399"/>
            <a:ext cx="6121400"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ng" descr="20131228_PPT模板_QCon-01.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
        <p:nvSpPr>
          <p:cNvPr id="3" name="Shape 3"/>
          <p:cNvSpPr/>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p>
            <a:pPr/>
            <a:r>
              <a:t>Title Text</a:t>
            </a:r>
          </a:p>
        </p:txBody>
      </p:sp>
      <p:sp>
        <p:nvSpPr>
          <p:cNvPr id="4" name="Shape 4"/>
          <p:cNvSpPr/>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9320107" y="8779792"/>
            <a:ext cx="3034454" cy="520701"/>
          </a:xfrm>
          <a:prstGeom prst="rect">
            <a:avLst/>
          </a:prstGeom>
          <a:ln w="12700">
            <a:miter lim="400000"/>
          </a:ln>
        </p:spPr>
        <p:txBody>
          <a:bodyPr lIns="65023" tIns="65023" rIns="65023" bIns="65023" anchor="ctr">
            <a:spAutoFit/>
          </a:bodyPr>
          <a:lstStyle>
            <a:lvl1pPr algn="r">
              <a:defRPr sz="16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9pPr>
    </p:titleStyle>
    <p:bodyStyle>
      <a:lvl1pPr marL="471487" marR="0" indent="-471487"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1pPr>
      <a:lvl2pPr marL="906235" marR="0" indent="-449035"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2pPr>
      <a:lvl3pPr marL="1333500" marR="0" indent="-41910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3pPr>
      <a:lvl4pPr marL="1874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4pPr>
      <a:lvl5pPr marL="23317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5pPr>
      <a:lvl6pPr marL="27889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6pPr>
      <a:lvl7pPr marL="32461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7pPr>
      <a:lvl8pPr marL="37033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8pPr>
      <a:lvl9pPr marL="4160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1.png"/><Relationship Id="rId3" Type="http://schemas.openxmlformats.org/officeDocument/2006/relationships/image" Target="../media/image1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tif"/></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1.png"/><Relationship Id="rId3" Type="http://schemas.openxmlformats.org/officeDocument/2006/relationships/image" Target="../media/image2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6.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tif"/><Relationship Id="rId3" Type="http://schemas.openxmlformats.org/officeDocument/2006/relationships/image" Target="../media/image27.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tif"/></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tif"/><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8.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2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45.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6.png"/><Relationship Id="rId4" Type="http://schemas.openxmlformats.org/officeDocument/2006/relationships/image" Target="../media/image32.png"/><Relationship Id="rId5" Type="http://schemas.openxmlformats.org/officeDocument/2006/relationships/image" Target="../media/image47.png"/><Relationship Id="rId6" Type="http://schemas.openxmlformats.org/officeDocument/2006/relationships/image" Target="../media/image48.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0.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51.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2.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4.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5.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6.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tif"/></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7.png"/><Relationship Id="rId3" Type="http://schemas.openxmlformats.org/officeDocument/2006/relationships/image" Target="../media/image4.tif"/><Relationship Id="rId4" Type="http://schemas.openxmlformats.org/officeDocument/2006/relationships/image" Target="../media/image58.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000000"/>
        </a:solidFill>
      </p:bgPr>
    </p:bg>
    <p:spTree>
      <p:nvGrpSpPr>
        <p:cNvPr id="1" name=""/>
        <p:cNvGrpSpPr/>
        <p:nvPr/>
      </p:nvGrpSpPr>
      <p:grpSpPr>
        <a:xfrm>
          <a:off x="0" y="0"/>
          <a:ext cx="0" cy="0"/>
          <a:chOff x="0" y="0"/>
          <a:chExt cx="0" cy="0"/>
        </a:xfrm>
      </p:grpSpPr>
      <p:sp>
        <p:nvSpPr>
          <p:cNvPr id="381" name="Shape 38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56" name="Shape 456"/>
          <p:cNvSpPr/>
          <p:nvPr>
            <p:ph type="title"/>
          </p:nvPr>
        </p:nvSpPr>
        <p:spPr>
          <a:xfrm>
            <a:off x="1993899" y="476249"/>
            <a:ext cx="8966201" cy="977901"/>
          </a:xfrm>
          <a:prstGeom prst="rect">
            <a:avLst/>
          </a:prstGeom>
        </p:spPr>
        <p:txBody>
          <a:bodyPr/>
          <a:lstStyle>
            <a:lvl1pPr>
              <a:defRPr i="1"/>
            </a:lvl1pPr>
          </a:lstStyle>
          <a:p>
            <a:pPr/>
            <a:r>
              <a:t>架构复杂</a:t>
            </a:r>
          </a:p>
        </p:txBody>
      </p:sp>
      <p:sp>
        <p:nvSpPr>
          <p:cNvPr id="457" name="Shape 45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8" name="pasted-image.pdf"/>
          <p:cNvPicPr>
            <a:picLocks noChangeAspect="1"/>
          </p:cNvPicPr>
          <p:nvPr/>
        </p:nvPicPr>
        <p:blipFill>
          <a:blip r:embed="rId3">
            <a:extLst/>
          </a:blip>
          <a:srcRect l="584" t="584" r="0" b="0"/>
          <a:stretch>
            <a:fillRect/>
          </a:stretch>
        </p:blipFill>
        <p:spPr>
          <a:xfrm>
            <a:off x="1815504" y="1871418"/>
            <a:ext cx="9373761" cy="7004282"/>
          </a:xfrm>
          <a:prstGeom prst="rect">
            <a:avLst/>
          </a:prstGeom>
          <a:ln w="12700">
            <a:miter lim="400000"/>
          </a:ln>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Shape 462"/>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3" name="Shape 463"/>
          <p:cNvSpPr/>
          <p:nvPr/>
        </p:nvSpPr>
        <p:spPr>
          <a:xfrm>
            <a:off x="5001183" y="4466692"/>
            <a:ext cx="3292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改造策略</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 name="Shape 465"/>
          <p:cNvSpPr/>
          <p:nvPr>
            <p:ph type="title"/>
          </p:nvPr>
        </p:nvSpPr>
        <p:spPr>
          <a:prstGeom prst="rect">
            <a:avLst/>
          </a:prstGeom>
        </p:spPr>
        <p:txBody>
          <a:bodyPr/>
          <a:lstStyle>
            <a:lvl1pPr>
              <a:defRPr i="1"/>
            </a:lvl1pPr>
          </a:lstStyle>
          <a:p>
            <a:pPr/>
            <a:r>
              <a:t>改造策略</a:t>
            </a:r>
          </a:p>
        </p:txBody>
      </p:sp>
      <p:sp>
        <p:nvSpPr>
          <p:cNvPr id="466" name="Shape 46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7" name="Shape 467"/>
          <p:cNvSpPr/>
          <p:nvPr/>
        </p:nvSpPr>
        <p:spPr>
          <a:xfrm>
            <a:off x="6048229" y="2266810"/>
            <a:ext cx="6663675" cy="69041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4000">
                <a:solidFill>
                  <a:srgbClr val="00B56E"/>
                </a:solidFill>
              </a:defRPr>
            </a:lvl1pPr>
          </a:lstStyle>
          <a:p>
            <a:pPr/>
            <a:r>
              <a:t>限定范围</a:t>
            </a:r>
          </a:p>
        </p:txBody>
      </p:sp>
      <p:sp>
        <p:nvSpPr>
          <p:cNvPr id="468" name="Shape 468"/>
          <p:cNvSpPr/>
          <p:nvPr/>
        </p:nvSpPr>
        <p:spPr>
          <a:xfrm>
            <a:off x="5300567" y="2218380"/>
            <a:ext cx="762001" cy="762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400">
                <a:solidFill>
                  <a:srgbClr val="FFFFFF"/>
                </a:solidFill>
              </a:defRPr>
            </a:lvl1pPr>
          </a:lstStyle>
          <a:p>
            <a:pPr/>
            <a:r>
              <a:t>1</a:t>
            </a:r>
          </a:p>
        </p:txBody>
      </p:sp>
      <p:sp>
        <p:nvSpPr>
          <p:cNvPr id="469" name="Shape 469"/>
          <p:cNvSpPr/>
          <p:nvPr/>
        </p:nvSpPr>
        <p:spPr>
          <a:xfrm>
            <a:off x="5308523" y="3438025"/>
            <a:ext cx="762001" cy="762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500">
                <a:solidFill>
                  <a:srgbClr val="FFFFFF"/>
                </a:solidFill>
              </a:defRPr>
            </a:lvl1pPr>
          </a:lstStyle>
          <a:p>
            <a:pPr/>
            <a:r>
              <a:t>2</a:t>
            </a:r>
          </a:p>
        </p:txBody>
      </p:sp>
      <p:sp>
        <p:nvSpPr>
          <p:cNvPr id="470" name="Shape 470"/>
          <p:cNvSpPr/>
          <p:nvPr/>
        </p:nvSpPr>
        <p:spPr>
          <a:xfrm>
            <a:off x="6040273" y="3486455"/>
            <a:ext cx="6663675" cy="69041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4000">
                <a:solidFill>
                  <a:srgbClr val="00B56E"/>
                </a:solidFill>
              </a:defRPr>
            </a:lvl1pPr>
          </a:lstStyle>
          <a:p>
            <a:pPr/>
            <a:r>
              <a:t>功能剥离</a:t>
            </a:r>
          </a:p>
        </p:txBody>
      </p:sp>
      <p:sp>
        <p:nvSpPr>
          <p:cNvPr id="471" name="Shape 471"/>
          <p:cNvSpPr/>
          <p:nvPr/>
        </p:nvSpPr>
        <p:spPr>
          <a:xfrm>
            <a:off x="5322785" y="4657669"/>
            <a:ext cx="762001" cy="762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500">
                <a:solidFill>
                  <a:srgbClr val="FFFFFF"/>
                </a:solidFill>
              </a:defRPr>
            </a:lvl1pPr>
          </a:lstStyle>
          <a:p>
            <a:pPr/>
            <a:r>
              <a:t>3</a:t>
            </a:r>
          </a:p>
        </p:txBody>
      </p:sp>
      <p:sp>
        <p:nvSpPr>
          <p:cNvPr id="472" name="Shape 472"/>
          <p:cNvSpPr/>
          <p:nvPr/>
        </p:nvSpPr>
        <p:spPr>
          <a:xfrm>
            <a:off x="6070446" y="4706100"/>
            <a:ext cx="6663675" cy="69041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4000">
                <a:solidFill>
                  <a:srgbClr val="00B56E"/>
                </a:solidFill>
              </a:defRPr>
            </a:lvl1pPr>
          </a:lstStyle>
          <a:p>
            <a:pPr/>
            <a:r>
              <a:t>数据解耦</a:t>
            </a:r>
          </a:p>
        </p:txBody>
      </p:sp>
      <p:sp>
        <p:nvSpPr>
          <p:cNvPr id="473" name="Shape 473"/>
          <p:cNvSpPr/>
          <p:nvPr/>
        </p:nvSpPr>
        <p:spPr>
          <a:xfrm>
            <a:off x="5330740" y="5877314"/>
            <a:ext cx="762001" cy="762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500">
                <a:solidFill>
                  <a:srgbClr val="FFFFFF"/>
                </a:solidFill>
              </a:defRPr>
            </a:lvl1pPr>
          </a:lstStyle>
          <a:p>
            <a:pPr/>
            <a:r>
              <a:t>4</a:t>
            </a:r>
          </a:p>
        </p:txBody>
      </p:sp>
      <p:sp>
        <p:nvSpPr>
          <p:cNvPr id="474" name="Shape 474"/>
          <p:cNvSpPr/>
          <p:nvPr/>
        </p:nvSpPr>
        <p:spPr>
          <a:xfrm>
            <a:off x="6111729" y="5925744"/>
            <a:ext cx="6663675" cy="69041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4000">
                <a:solidFill>
                  <a:srgbClr val="00B56E"/>
                </a:solidFill>
              </a:defRPr>
            </a:lvl1pPr>
          </a:lstStyle>
          <a:p>
            <a:pPr/>
            <a:r>
              <a:t>数据同步</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title"/>
          </p:nvPr>
        </p:nvSpPr>
        <p:spPr>
          <a:prstGeom prst="rect">
            <a:avLst/>
          </a:prstGeom>
        </p:spPr>
        <p:txBody>
          <a:bodyPr/>
          <a:lstStyle>
            <a:lvl1pPr>
              <a:defRPr i="1"/>
            </a:lvl1pPr>
          </a:lstStyle>
          <a:p>
            <a:pPr/>
            <a:r>
              <a:t>改造策略</a:t>
            </a:r>
          </a:p>
        </p:txBody>
      </p:sp>
      <p:sp>
        <p:nvSpPr>
          <p:cNvPr id="479" name="Shape 47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00" name="Group 500"/>
          <p:cNvGrpSpPr/>
          <p:nvPr/>
        </p:nvGrpSpPr>
        <p:grpSpPr>
          <a:xfrm>
            <a:off x="1721238" y="2964578"/>
            <a:ext cx="9562324" cy="5297779"/>
            <a:chOff x="0" y="0"/>
            <a:chExt cx="9562322" cy="5297777"/>
          </a:xfrm>
        </p:grpSpPr>
        <p:sp>
          <p:nvSpPr>
            <p:cNvPr id="480" name="Shape 480"/>
            <p:cNvSpPr/>
            <p:nvPr/>
          </p:nvSpPr>
          <p:spPr>
            <a:xfrm>
              <a:off x="89478" y="889676"/>
              <a:ext cx="2065009" cy="2608956"/>
            </a:xfrm>
            <a:prstGeom prst="rect">
              <a:avLst/>
            </a:prstGeom>
            <a:noFill/>
            <a:ln w="50800" cap="flat">
              <a:solidFill>
                <a:srgbClr val="164F86"/>
              </a:solidFill>
              <a:custDash>
                <a:ds d="600000" sp="600000"/>
              </a:custDash>
              <a:miter lim="400000"/>
            </a:ln>
            <a:effectLst>
              <a:outerShdw sx="100000" sy="100000" kx="0" ky="0" algn="b" rotWithShape="0" blurRad="25400" dist="12700" dir="5400000">
                <a:srgbClr val="000000">
                  <a:alpha val="50000"/>
                </a:srgbClr>
              </a:outerShdw>
            </a:effectLst>
          </p:spPr>
          <p:txBody>
            <a:bodyPr wrap="square" lIns="50800" tIns="50800" rIns="50800" bIns="50800" numCol="1" anchor="ctr">
              <a:noAutofit/>
            </a:bodyP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481" name="Shape 481"/>
            <p:cNvSpPr/>
            <p:nvPr/>
          </p:nvSpPr>
          <p:spPr>
            <a:xfrm>
              <a:off x="333202" y="1104856"/>
              <a:ext cx="1577561" cy="527121"/>
            </a:xfrm>
            <a:prstGeom prst="rect">
              <a:avLst/>
            </a:prstGeom>
            <a:solidFill>
              <a:schemeClr val="accent2"/>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用户界面</a:t>
              </a:r>
            </a:p>
          </p:txBody>
        </p:sp>
        <p:sp>
          <p:nvSpPr>
            <p:cNvPr id="482" name="Shape 482"/>
            <p:cNvSpPr/>
            <p:nvPr/>
          </p:nvSpPr>
          <p:spPr>
            <a:xfrm>
              <a:off x="333202" y="1930773"/>
              <a:ext cx="1577561" cy="527121"/>
            </a:xfrm>
            <a:prstGeom prst="rect">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b="1" sz="3100">
                  <a:solidFill>
                    <a:srgbClr val="FFFFFF"/>
                  </a:solidFill>
                </a:defRPr>
              </a:pPr>
              <a:r>
                <a:rPr sz="2400"/>
                <a:t>业务</a:t>
              </a:r>
              <a:r>
                <a:rPr sz="2300"/>
                <a:t>逻</a:t>
              </a:r>
              <a:r>
                <a:rPr sz="2400"/>
                <a:t>辑</a:t>
              </a:r>
            </a:p>
          </p:txBody>
        </p:sp>
        <p:sp>
          <p:nvSpPr>
            <p:cNvPr id="483" name="Shape 483"/>
            <p:cNvSpPr/>
            <p:nvPr/>
          </p:nvSpPr>
          <p:spPr>
            <a:xfrm>
              <a:off x="341879" y="2807490"/>
              <a:ext cx="1577561" cy="527120"/>
            </a:xfrm>
            <a:prstGeom prst="rect">
              <a:avLst/>
            </a:prstGeom>
            <a:solidFill>
              <a:schemeClr val="accent4"/>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数据访问</a:t>
              </a:r>
            </a:p>
          </p:txBody>
        </p:sp>
        <p:pic>
          <p:nvPicPr>
            <p:cNvPr id="484" name="image15.png"/>
            <p:cNvPicPr>
              <a:picLocks noChangeAspect="1"/>
            </p:cNvPicPr>
            <p:nvPr/>
          </p:nvPicPr>
          <p:blipFill>
            <a:blip r:embed="rId3">
              <a:extLst/>
            </a:blip>
            <a:stretch>
              <a:fillRect/>
            </a:stretch>
          </p:blipFill>
          <p:spPr>
            <a:xfrm>
              <a:off x="5691197" y="1251154"/>
              <a:ext cx="3871126" cy="1776912"/>
            </a:xfrm>
            <a:prstGeom prst="rect">
              <a:avLst/>
            </a:prstGeom>
            <a:ln w="12700" cap="flat">
              <a:noFill/>
              <a:miter lim="400000"/>
            </a:ln>
            <a:effectLst/>
          </p:spPr>
        </p:pic>
        <p:sp>
          <p:nvSpPr>
            <p:cNvPr id="485" name="Shape 485"/>
            <p:cNvSpPr/>
            <p:nvPr/>
          </p:nvSpPr>
          <p:spPr>
            <a:xfrm>
              <a:off x="2689429" y="1726818"/>
              <a:ext cx="2464403" cy="1"/>
            </a:xfrm>
            <a:prstGeom prst="line">
              <a:avLst/>
            </a:prstGeom>
            <a:noFill/>
            <a:ln w="88900" cap="flat">
              <a:solidFill>
                <a:schemeClr val="accent1"/>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486" name="Shape 486"/>
            <p:cNvSpPr/>
            <p:nvPr/>
          </p:nvSpPr>
          <p:spPr>
            <a:xfrm>
              <a:off x="2701781" y="2502602"/>
              <a:ext cx="2439698" cy="1"/>
            </a:xfrm>
            <a:prstGeom prst="line">
              <a:avLst/>
            </a:prstGeom>
            <a:noFill/>
            <a:ln w="88900" cap="flat">
              <a:solidFill>
                <a:schemeClr val="accent1"/>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nvGrpSpPr>
            <p:cNvPr id="491" name="Group 491"/>
            <p:cNvGrpSpPr/>
            <p:nvPr/>
          </p:nvGrpSpPr>
          <p:grpSpPr>
            <a:xfrm>
              <a:off x="426535" y="4339894"/>
              <a:ext cx="1318900" cy="957884"/>
              <a:chOff x="0" y="0"/>
              <a:chExt cx="1318899" cy="957882"/>
            </a:xfrm>
          </p:grpSpPr>
          <p:grpSp>
            <p:nvGrpSpPr>
              <p:cNvPr id="489" name="Group 489"/>
              <p:cNvGrpSpPr/>
              <p:nvPr/>
            </p:nvGrpSpPr>
            <p:grpSpPr>
              <a:xfrm>
                <a:off x="0" y="0"/>
                <a:ext cx="1318900" cy="957883"/>
                <a:chOff x="0" y="0"/>
                <a:chExt cx="1318899" cy="957882"/>
              </a:xfrm>
            </p:grpSpPr>
            <p:sp>
              <p:nvSpPr>
                <p:cNvPr id="487" name="Shape 487"/>
                <p:cNvSpPr/>
                <p:nvPr/>
              </p:nvSpPr>
              <p:spPr>
                <a:xfrm>
                  <a:off x="0" y="0"/>
                  <a:ext cx="1318900" cy="957883"/>
                </a:xfrm>
                <a:prstGeom prst="roundRect">
                  <a:avLst>
                    <a:gd name="adj" fmla="val 11249"/>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488" name="pasted-image.png"/>
                <p:cNvPicPr>
                  <a:picLocks noChangeAspect="1"/>
                </p:cNvPicPr>
                <p:nvPr/>
              </p:nvPicPr>
              <p:blipFill>
                <a:blip r:embed="rId4">
                  <a:extLst/>
                </a:blip>
                <a:srcRect l="0" t="0" r="0" b="0"/>
                <a:stretch>
                  <a:fillRect/>
                </a:stretch>
              </p:blipFill>
              <p:spPr>
                <a:xfrm>
                  <a:off x="129715" y="117259"/>
                  <a:ext cx="1072575" cy="723365"/>
                </a:xfrm>
                <a:prstGeom prst="rect">
                  <a:avLst/>
                </a:prstGeom>
                <a:ln w="12700" cap="flat">
                  <a:noFill/>
                  <a:miter lim="400000"/>
                </a:ln>
                <a:effectLst/>
              </p:spPr>
            </p:pic>
          </p:grpSp>
          <p:sp>
            <p:nvSpPr>
              <p:cNvPr id="490" name="Shape 490"/>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494" name="Group 494"/>
            <p:cNvGrpSpPr/>
            <p:nvPr/>
          </p:nvGrpSpPr>
          <p:grpSpPr>
            <a:xfrm>
              <a:off x="816665" y="3634751"/>
              <a:ext cx="470418" cy="642794"/>
              <a:chOff x="0" y="0"/>
              <a:chExt cx="470417" cy="642793"/>
            </a:xfrm>
          </p:grpSpPr>
          <p:sp>
            <p:nvSpPr>
              <p:cNvPr id="492" name="Shape 492"/>
              <p:cNvSpPr/>
              <p:nvPr/>
            </p:nvSpPr>
            <p:spPr>
              <a:xfrm flipH="1">
                <a:off x="-1" y="1275"/>
                <a:ext cx="2" cy="641519"/>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493" name="Shape 493"/>
              <p:cNvSpPr/>
              <p:nvPr/>
            </p:nvSpPr>
            <p:spPr>
              <a:xfrm flipH="1">
                <a:off x="470417" y="0"/>
                <a:ext cx="1" cy="641518"/>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499" name="Group 499"/>
            <p:cNvGrpSpPr/>
            <p:nvPr/>
          </p:nvGrpSpPr>
          <p:grpSpPr>
            <a:xfrm>
              <a:off x="0" y="0"/>
              <a:ext cx="2914633" cy="690415"/>
              <a:chOff x="0" y="0"/>
              <a:chExt cx="2914632" cy="690414"/>
            </a:xfrm>
          </p:grpSpPr>
          <p:sp>
            <p:nvSpPr>
              <p:cNvPr id="495" name="Shape 495"/>
              <p:cNvSpPr/>
              <p:nvPr/>
            </p:nvSpPr>
            <p:spPr>
              <a:xfrm>
                <a:off x="609489"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限定范围</a:t>
                </a:r>
              </a:p>
            </p:txBody>
          </p:sp>
          <p:grpSp>
            <p:nvGrpSpPr>
              <p:cNvPr id="498" name="Group 498"/>
              <p:cNvGrpSpPr/>
              <p:nvPr/>
            </p:nvGrpSpPr>
            <p:grpSpPr>
              <a:xfrm>
                <a:off x="0" y="29628"/>
                <a:ext cx="659098" cy="630190"/>
                <a:chOff x="0" y="0"/>
                <a:chExt cx="659097" cy="630189"/>
              </a:xfrm>
            </p:grpSpPr>
            <p:sp>
              <p:nvSpPr>
                <p:cNvPr id="496" name="Shape 496"/>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497" name="Shape 497"/>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1</a:t>
                  </a:r>
                </a:p>
              </p:txBody>
            </p:sp>
          </p:grpSp>
        </p:grpSp>
      </p:gr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title"/>
          </p:nvPr>
        </p:nvSpPr>
        <p:spPr>
          <a:prstGeom prst="rect">
            <a:avLst/>
          </a:prstGeom>
        </p:spPr>
        <p:txBody>
          <a:bodyPr/>
          <a:lstStyle>
            <a:lvl1pPr>
              <a:defRPr i="1"/>
            </a:lvl1pPr>
          </a:lstStyle>
          <a:p>
            <a:pPr/>
            <a:r>
              <a:t>改造策略</a:t>
            </a:r>
          </a:p>
        </p:txBody>
      </p:sp>
      <p:sp>
        <p:nvSpPr>
          <p:cNvPr id="505" name="Shape 50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6" name="Shape 506"/>
          <p:cNvSpPr/>
          <p:nvPr/>
        </p:nvSpPr>
        <p:spPr>
          <a:xfrm>
            <a:off x="1115685" y="3054290"/>
            <a:ext cx="2065008" cy="2608956"/>
          </a:xfrm>
          <a:prstGeom prst="rect">
            <a:avLst/>
          </a:prstGeom>
          <a:ln w="50800">
            <a:solidFill>
              <a:srgbClr val="164F86"/>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07" name="Shape 507"/>
          <p:cNvSpPr/>
          <p:nvPr/>
        </p:nvSpPr>
        <p:spPr>
          <a:xfrm>
            <a:off x="1359409" y="3269470"/>
            <a:ext cx="1577560" cy="527121"/>
          </a:xfrm>
          <a:prstGeom prst="rect">
            <a:avLst/>
          </a:prstGeom>
          <a:solidFill>
            <a:schemeClr val="accent2"/>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用户界面</a:t>
            </a:r>
          </a:p>
        </p:txBody>
      </p:sp>
      <p:sp>
        <p:nvSpPr>
          <p:cNvPr id="508" name="Shape 508"/>
          <p:cNvSpPr/>
          <p:nvPr/>
        </p:nvSpPr>
        <p:spPr>
          <a:xfrm>
            <a:off x="1359409" y="4095387"/>
            <a:ext cx="1577560" cy="527121"/>
          </a:xfrm>
          <a:prstGeom prst="rect">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p>
            <a:pPr algn="ctr">
              <a:defRPr b="1" sz="3100">
                <a:solidFill>
                  <a:srgbClr val="FFFFFF"/>
                </a:solidFill>
              </a:defRPr>
            </a:pPr>
            <a:r>
              <a:rPr sz="2400"/>
              <a:t>业务</a:t>
            </a:r>
            <a:r>
              <a:rPr sz="2300"/>
              <a:t>逻</a:t>
            </a:r>
            <a:r>
              <a:rPr sz="2400"/>
              <a:t>辑</a:t>
            </a:r>
          </a:p>
        </p:txBody>
      </p:sp>
      <p:sp>
        <p:nvSpPr>
          <p:cNvPr id="509" name="Shape 509"/>
          <p:cNvSpPr/>
          <p:nvPr/>
        </p:nvSpPr>
        <p:spPr>
          <a:xfrm>
            <a:off x="1368085" y="4972104"/>
            <a:ext cx="1577561" cy="527120"/>
          </a:xfrm>
          <a:prstGeom prst="rect">
            <a:avLst/>
          </a:prstGeom>
          <a:solidFill>
            <a:schemeClr val="accent4"/>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数据访问</a:t>
            </a:r>
          </a:p>
        </p:txBody>
      </p:sp>
      <p:pic>
        <p:nvPicPr>
          <p:cNvPr id="510" name="image15.png"/>
          <p:cNvPicPr>
            <a:picLocks noChangeAspect="1"/>
          </p:cNvPicPr>
          <p:nvPr/>
        </p:nvPicPr>
        <p:blipFill>
          <a:blip r:embed="rId3">
            <a:extLst/>
          </a:blip>
          <a:stretch>
            <a:fillRect/>
          </a:stretch>
        </p:blipFill>
        <p:spPr>
          <a:xfrm>
            <a:off x="9855040" y="4644513"/>
            <a:ext cx="2916006" cy="1338496"/>
          </a:xfrm>
          <a:prstGeom prst="rect">
            <a:avLst/>
          </a:prstGeom>
          <a:ln w="12700">
            <a:miter lim="400000"/>
          </a:ln>
        </p:spPr>
      </p:pic>
      <p:sp>
        <p:nvSpPr>
          <p:cNvPr id="511" name="Shape 511"/>
          <p:cNvSpPr/>
          <p:nvPr/>
        </p:nvSpPr>
        <p:spPr>
          <a:xfrm>
            <a:off x="5221776" y="3753279"/>
            <a:ext cx="1723048" cy="1827700"/>
          </a:xfrm>
          <a:prstGeom prst="rect">
            <a:avLst/>
          </a:prstGeom>
          <a:ln w="50800">
            <a:solidFill>
              <a:srgbClr val="DE6A10"/>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12" name="Shape 512"/>
          <p:cNvSpPr/>
          <p:nvPr/>
        </p:nvSpPr>
        <p:spPr>
          <a:xfrm>
            <a:off x="5403860" y="4050054"/>
            <a:ext cx="1313612" cy="527121"/>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服务1</a:t>
            </a:r>
          </a:p>
        </p:txBody>
      </p:sp>
      <p:sp>
        <p:nvSpPr>
          <p:cNvPr id="513" name="Shape 513"/>
          <p:cNvSpPr/>
          <p:nvPr/>
        </p:nvSpPr>
        <p:spPr>
          <a:xfrm>
            <a:off x="5403860" y="4839328"/>
            <a:ext cx="1313612" cy="527121"/>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服务2</a:t>
            </a:r>
          </a:p>
        </p:txBody>
      </p:sp>
      <p:sp>
        <p:nvSpPr>
          <p:cNvPr id="514" name="Shape 514"/>
          <p:cNvSpPr/>
          <p:nvPr/>
        </p:nvSpPr>
        <p:spPr>
          <a:xfrm>
            <a:off x="3715635" y="3421531"/>
            <a:ext cx="5730553"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515" name="Shape 515"/>
          <p:cNvSpPr/>
          <p:nvPr/>
        </p:nvSpPr>
        <p:spPr>
          <a:xfrm>
            <a:off x="7302528" y="5226015"/>
            <a:ext cx="2115809"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grpSp>
        <p:nvGrpSpPr>
          <p:cNvPr id="520" name="Group 520"/>
          <p:cNvGrpSpPr/>
          <p:nvPr/>
        </p:nvGrpSpPr>
        <p:grpSpPr>
          <a:xfrm>
            <a:off x="1452741" y="6504509"/>
            <a:ext cx="1318901" cy="957883"/>
            <a:chOff x="0" y="0"/>
            <a:chExt cx="1318899" cy="957882"/>
          </a:xfrm>
        </p:grpSpPr>
        <p:grpSp>
          <p:nvGrpSpPr>
            <p:cNvPr id="518" name="Group 518"/>
            <p:cNvGrpSpPr/>
            <p:nvPr/>
          </p:nvGrpSpPr>
          <p:grpSpPr>
            <a:xfrm>
              <a:off x="0" y="0"/>
              <a:ext cx="1318900" cy="957883"/>
              <a:chOff x="0" y="0"/>
              <a:chExt cx="1318899" cy="957882"/>
            </a:xfrm>
          </p:grpSpPr>
          <p:sp>
            <p:nvSpPr>
              <p:cNvPr id="516" name="Shape 516"/>
              <p:cNvSpPr/>
              <p:nvPr/>
            </p:nvSpPr>
            <p:spPr>
              <a:xfrm>
                <a:off x="0" y="0"/>
                <a:ext cx="1318900" cy="957883"/>
              </a:xfrm>
              <a:prstGeom prst="roundRect">
                <a:avLst>
                  <a:gd name="adj" fmla="val 11249"/>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17" name="pasted-image.png"/>
              <p:cNvPicPr>
                <a:picLocks noChangeAspect="1"/>
              </p:cNvPicPr>
              <p:nvPr/>
            </p:nvPicPr>
            <p:blipFill>
              <a:blip r:embed="rId4">
                <a:extLst/>
              </a:blip>
              <a:srcRect l="0" t="0" r="0" b="0"/>
              <a:stretch>
                <a:fillRect/>
              </a:stretch>
            </p:blipFill>
            <p:spPr>
              <a:xfrm>
                <a:off x="129715" y="117259"/>
                <a:ext cx="1072575" cy="723365"/>
              </a:xfrm>
              <a:prstGeom prst="rect">
                <a:avLst/>
              </a:prstGeom>
              <a:ln w="12700" cap="flat">
                <a:noFill/>
                <a:miter lim="400000"/>
              </a:ln>
              <a:effectLst/>
            </p:spPr>
          </p:pic>
        </p:grpSp>
        <p:sp>
          <p:nvSpPr>
            <p:cNvPr id="519" name="Shape 519"/>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523" name="Group 523"/>
          <p:cNvGrpSpPr/>
          <p:nvPr/>
        </p:nvGrpSpPr>
        <p:grpSpPr>
          <a:xfrm>
            <a:off x="1842871" y="5799365"/>
            <a:ext cx="470418" cy="642794"/>
            <a:chOff x="0" y="0"/>
            <a:chExt cx="470417" cy="642793"/>
          </a:xfrm>
        </p:grpSpPr>
        <p:sp>
          <p:nvSpPr>
            <p:cNvPr id="521" name="Shape 521"/>
            <p:cNvSpPr/>
            <p:nvPr/>
          </p:nvSpPr>
          <p:spPr>
            <a:xfrm flipH="1">
              <a:off x="-1" y="1275"/>
              <a:ext cx="2" cy="641519"/>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22" name="Shape 522"/>
            <p:cNvSpPr/>
            <p:nvPr/>
          </p:nvSpPr>
          <p:spPr>
            <a:xfrm flipH="1">
              <a:off x="470417" y="0"/>
              <a:ext cx="1" cy="641518"/>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527" name="Group 527"/>
          <p:cNvGrpSpPr/>
          <p:nvPr/>
        </p:nvGrpSpPr>
        <p:grpSpPr>
          <a:xfrm>
            <a:off x="7213128" y="4153623"/>
            <a:ext cx="2897195" cy="696059"/>
            <a:chOff x="0" y="0"/>
            <a:chExt cx="2897193" cy="696058"/>
          </a:xfrm>
        </p:grpSpPr>
        <p:sp>
          <p:nvSpPr>
            <p:cNvPr id="524" name="Shape 524"/>
            <p:cNvSpPr/>
            <p:nvPr/>
          </p:nvSpPr>
          <p:spPr>
            <a:xfrm>
              <a:off x="0" y="65869"/>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525" name="Shape 525"/>
            <p:cNvSpPr/>
            <p:nvPr/>
          </p:nvSpPr>
          <p:spPr>
            <a:xfrm>
              <a:off x="592050"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功能剥离</a:t>
              </a:r>
            </a:p>
          </p:txBody>
        </p:sp>
        <p:sp>
          <p:nvSpPr>
            <p:cNvPr id="526" name="Shape 526"/>
            <p:cNvSpPr/>
            <p:nvPr/>
          </p:nvSpPr>
          <p:spPr>
            <a:xfrm>
              <a:off x="112497" y="103452"/>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2</a:t>
              </a:r>
            </a:p>
          </p:txBody>
        </p:sp>
      </p:grpSp>
      <p:pic>
        <p:nvPicPr>
          <p:cNvPr id="528" name="image15.png"/>
          <p:cNvPicPr>
            <a:picLocks noChangeAspect="1"/>
          </p:cNvPicPr>
          <p:nvPr/>
        </p:nvPicPr>
        <p:blipFill>
          <a:blip r:embed="rId3">
            <a:extLst/>
          </a:blip>
          <a:stretch>
            <a:fillRect/>
          </a:stretch>
        </p:blipFill>
        <p:spPr>
          <a:xfrm>
            <a:off x="9855040" y="2752284"/>
            <a:ext cx="2916006" cy="1338496"/>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ph type="title"/>
          </p:nvPr>
        </p:nvSpPr>
        <p:spPr>
          <a:prstGeom prst="rect">
            <a:avLst/>
          </a:prstGeom>
        </p:spPr>
        <p:txBody>
          <a:bodyPr/>
          <a:lstStyle>
            <a:lvl1pPr>
              <a:defRPr i="1"/>
            </a:lvl1pPr>
          </a:lstStyle>
          <a:p>
            <a:pPr/>
            <a:r>
              <a:t>改造策略</a:t>
            </a:r>
          </a:p>
        </p:txBody>
      </p:sp>
      <p:sp>
        <p:nvSpPr>
          <p:cNvPr id="533" name="Shape 53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4" name="Shape 534"/>
          <p:cNvSpPr/>
          <p:nvPr/>
        </p:nvSpPr>
        <p:spPr>
          <a:xfrm>
            <a:off x="1115685" y="3054290"/>
            <a:ext cx="2065008" cy="2608956"/>
          </a:xfrm>
          <a:prstGeom prst="rect">
            <a:avLst/>
          </a:prstGeom>
          <a:ln w="50800">
            <a:solidFill>
              <a:srgbClr val="164F86"/>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35" name="Shape 535"/>
          <p:cNvSpPr/>
          <p:nvPr/>
        </p:nvSpPr>
        <p:spPr>
          <a:xfrm>
            <a:off x="1359409" y="3269470"/>
            <a:ext cx="1577560" cy="527121"/>
          </a:xfrm>
          <a:prstGeom prst="rect">
            <a:avLst/>
          </a:prstGeom>
          <a:solidFill>
            <a:schemeClr val="accent2"/>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用户界面</a:t>
            </a:r>
          </a:p>
        </p:txBody>
      </p:sp>
      <p:sp>
        <p:nvSpPr>
          <p:cNvPr id="536" name="Shape 536"/>
          <p:cNvSpPr/>
          <p:nvPr/>
        </p:nvSpPr>
        <p:spPr>
          <a:xfrm>
            <a:off x="1359409" y="4095387"/>
            <a:ext cx="1577560" cy="527121"/>
          </a:xfrm>
          <a:prstGeom prst="rect">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p>
            <a:pPr algn="ctr">
              <a:defRPr b="1" sz="3100">
                <a:solidFill>
                  <a:srgbClr val="FFFFFF"/>
                </a:solidFill>
              </a:defRPr>
            </a:pPr>
            <a:r>
              <a:rPr sz="2400"/>
              <a:t>业务</a:t>
            </a:r>
            <a:r>
              <a:rPr sz="2300"/>
              <a:t>逻</a:t>
            </a:r>
            <a:r>
              <a:rPr sz="2400"/>
              <a:t>辑</a:t>
            </a:r>
          </a:p>
        </p:txBody>
      </p:sp>
      <p:sp>
        <p:nvSpPr>
          <p:cNvPr id="537" name="Shape 537"/>
          <p:cNvSpPr/>
          <p:nvPr/>
        </p:nvSpPr>
        <p:spPr>
          <a:xfrm>
            <a:off x="1368085" y="4972104"/>
            <a:ext cx="1577561" cy="527120"/>
          </a:xfrm>
          <a:prstGeom prst="rect">
            <a:avLst/>
          </a:prstGeom>
          <a:solidFill>
            <a:schemeClr val="accent4"/>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数据访问</a:t>
            </a:r>
          </a:p>
        </p:txBody>
      </p:sp>
      <p:pic>
        <p:nvPicPr>
          <p:cNvPr id="538" name="image15.png"/>
          <p:cNvPicPr>
            <a:picLocks noChangeAspect="1"/>
          </p:cNvPicPr>
          <p:nvPr/>
        </p:nvPicPr>
        <p:blipFill>
          <a:blip r:embed="rId3">
            <a:extLst/>
          </a:blip>
          <a:stretch>
            <a:fillRect/>
          </a:stretch>
        </p:blipFill>
        <p:spPr>
          <a:xfrm>
            <a:off x="9855040" y="4644513"/>
            <a:ext cx="2916006" cy="1338496"/>
          </a:xfrm>
          <a:prstGeom prst="rect">
            <a:avLst/>
          </a:prstGeom>
          <a:ln w="12700">
            <a:miter lim="400000"/>
          </a:ln>
        </p:spPr>
      </p:pic>
      <p:sp>
        <p:nvSpPr>
          <p:cNvPr id="539" name="Shape 539"/>
          <p:cNvSpPr/>
          <p:nvPr/>
        </p:nvSpPr>
        <p:spPr>
          <a:xfrm>
            <a:off x="5221776" y="3753279"/>
            <a:ext cx="1723048" cy="1905275"/>
          </a:xfrm>
          <a:prstGeom prst="rect">
            <a:avLst/>
          </a:prstGeom>
          <a:ln w="50800">
            <a:solidFill>
              <a:srgbClr val="DE6A10"/>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40" name="Shape 540"/>
          <p:cNvSpPr/>
          <p:nvPr/>
        </p:nvSpPr>
        <p:spPr>
          <a:xfrm>
            <a:off x="5403860" y="4050054"/>
            <a:ext cx="1313612" cy="527121"/>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服务1</a:t>
            </a:r>
          </a:p>
        </p:txBody>
      </p:sp>
      <p:sp>
        <p:nvSpPr>
          <p:cNvPr id="541" name="Shape 541"/>
          <p:cNvSpPr/>
          <p:nvPr/>
        </p:nvSpPr>
        <p:spPr>
          <a:xfrm>
            <a:off x="5403860" y="4785256"/>
            <a:ext cx="1313612" cy="527120"/>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服务2</a:t>
            </a:r>
          </a:p>
        </p:txBody>
      </p:sp>
      <p:sp>
        <p:nvSpPr>
          <p:cNvPr id="542" name="Shape 542"/>
          <p:cNvSpPr/>
          <p:nvPr/>
        </p:nvSpPr>
        <p:spPr>
          <a:xfrm>
            <a:off x="3715635" y="3421531"/>
            <a:ext cx="5730553"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543" name="Shape 543"/>
          <p:cNvSpPr/>
          <p:nvPr/>
        </p:nvSpPr>
        <p:spPr>
          <a:xfrm>
            <a:off x="7302528" y="5226015"/>
            <a:ext cx="2115809"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grpSp>
        <p:nvGrpSpPr>
          <p:cNvPr id="548" name="Group 548"/>
          <p:cNvGrpSpPr/>
          <p:nvPr/>
        </p:nvGrpSpPr>
        <p:grpSpPr>
          <a:xfrm>
            <a:off x="1452741" y="6504509"/>
            <a:ext cx="1318901" cy="957883"/>
            <a:chOff x="0" y="0"/>
            <a:chExt cx="1318899" cy="957882"/>
          </a:xfrm>
        </p:grpSpPr>
        <p:grpSp>
          <p:nvGrpSpPr>
            <p:cNvPr id="546" name="Group 546"/>
            <p:cNvGrpSpPr/>
            <p:nvPr/>
          </p:nvGrpSpPr>
          <p:grpSpPr>
            <a:xfrm>
              <a:off x="0" y="0"/>
              <a:ext cx="1318900" cy="957883"/>
              <a:chOff x="0" y="0"/>
              <a:chExt cx="1318899" cy="957882"/>
            </a:xfrm>
          </p:grpSpPr>
          <p:sp>
            <p:nvSpPr>
              <p:cNvPr id="544" name="Shape 544"/>
              <p:cNvSpPr/>
              <p:nvPr/>
            </p:nvSpPr>
            <p:spPr>
              <a:xfrm>
                <a:off x="0" y="0"/>
                <a:ext cx="1318900" cy="957883"/>
              </a:xfrm>
              <a:prstGeom prst="roundRect">
                <a:avLst>
                  <a:gd name="adj" fmla="val 11249"/>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45" name="pasted-image.png"/>
              <p:cNvPicPr>
                <a:picLocks noChangeAspect="1"/>
              </p:cNvPicPr>
              <p:nvPr/>
            </p:nvPicPr>
            <p:blipFill>
              <a:blip r:embed="rId4">
                <a:extLst/>
              </a:blip>
              <a:srcRect l="0" t="0" r="0" b="0"/>
              <a:stretch>
                <a:fillRect/>
              </a:stretch>
            </p:blipFill>
            <p:spPr>
              <a:xfrm>
                <a:off x="129715" y="117259"/>
                <a:ext cx="1072575" cy="723365"/>
              </a:xfrm>
              <a:prstGeom prst="rect">
                <a:avLst/>
              </a:prstGeom>
              <a:ln w="12700" cap="flat">
                <a:noFill/>
                <a:miter lim="400000"/>
              </a:ln>
              <a:effectLst/>
            </p:spPr>
          </p:pic>
        </p:grpSp>
        <p:sp>
          <p:nvSpPr>
            <p:cNvPr id="547" name="Shape 547"/>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551" name="Group 551"/>
          <p:cNvGrpSpPr/>
          <p:nvPr/>
        </p:nvGrpSpPr>
        <p:grpSpPr>
          <a:xfrm>
            <a:off x="1842871" y="5799365"/>
            <a:ext cx="470418" cy="642794"/>
            <a:chOff x="0" y="0"/>
            <a:chExt cx="470417" cy="642793"/>
          </a:xfrm>
        </p:grpSpPr>
        <p:sp>
          <p:nvSpPr>
            <p:cNvPr id="549" name="Shape 549"/>
            <p:cNvSpPr/>
            <p:nvPr/>
          </p:nvSpPr>
          <p:spPr>
            <a:xfrm flipH="1">
              <a:off x="-1" y="1275"/>
              <a:ext cx="2" cy="641519"/>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0" name="Shape 550"/>
            <p:cNvSpPr/>
            <p:nvPr/>
          </p:nvSpPr>
          <p:spPr>
            <a:xfrm flipH="1">
              <a:off x="470417" y="0"/>
              <a:ext cx="1" cy="641518"/>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pic>
        <p:nvPicPr>
          <p:cNvPr id="552" name="image15.png"/>
          <p:cNvPicPr>
            <a:picLocks noChangeAspect="1"/>
          </p:cNvPicPr>
          <p:nvPr/>
        </p:nvPicPr>
        <p:blipFill>
          <a:blip r:embed="rId3">
            <a:extLst/>
          </a:blip>
          <a:stretch>
            <a:fillRect/>
          </a:stretch>
        </p:blipFill>
        <p:spPr>
          <a:xfrm>
            <a:off x="9855040" y="2752284"/>
            <a:ext cx="2916006" cy="1338496"/>
          </a:xfrm>
          <a:prstGeom prst="rect">
            <a:avLst/>
          </a:prstGeom>
          <a:ln w="12700">
            <a:miter lim="400000"/>
          </a:ln>
        </p:spPr>
      </p:pic>
      <p:grpSp>
        <p:nvGrpSpPr>
          <p:cNvPr id="555" name="Group 555"/>
          <p:cNvGrpSpPr/>
          <p:nvPr/>
        </p:nvGrpSpPr>
        <p:grpSpPr>
          <a:xfrm>
            <a:off x="5814195" y="5840440"/>
            <a:ext cx="470418" cy="642794"/>
            <a:chOff x="0" y="0"/>
            <a:chExt cx="470417" cy="642792"/>
          </a:xfrm>
        </p:grpSpPr>
        <p:sp>
          <p:nvSpPr>
            <p:cNvPr id="553" name="Shape 553"/>
            <p:cNvSpPr/>
            <p:nvPr/>
          </p:nvSpPr>
          <p:spPr>
            <a:xfrm flipH="1">
              <a:off x="-1" y="1275"/>
              <a:ext cx="2" cy="641518"/>
            </a:xfrm>
            <a:prstGeom prst="line">
              <a:avLst/>
            </a:prstGeom>
            <a:noFill/>
            <a:ln w="50800" cap="flat">
              <a:solidFill>
                <a:srgbClr val="DE6A10"/>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4" name="Shape 554"/>
            <p:cNvSpPr/>
            <p:nvPr/>
          </p:nvSpPr>
          <p:spPr>
            <a:xfrm flipH="1">
              <a:off x="470417" y="0"/>
              <a:ext cx="1" cy="641518"/>
            </a:xfrm>
            <a:prstGeom prst="line">
              <a:avLst/>
            </a:prstGeom>
            <a:noFill/>
            <a:ln w="50800" cap="flat">
              <a:solidFill>
                <a:srgbClr val="DE6A0F"/>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559" name="Group 559"/>
          <p:cNvGrpSpPr/>
          <p:nvPr/>
        </p:nvGrpSpPr>
        <p:grpSpPr>
          <a:xfrm>
            <a:off x="5377253" y="6525570"/>
            <a:ext cx="1318901" cy="957884"/>
            <a:chOff x="0" y="0"/>
            <a:chExt cx="1318899" cy="957882"/>
          </a:xfrm>
        </p:grpSpPr>
        <p:sp>
          <p:nvSpPr>
            <p:cNvPr id="556" name="Shape 556"/>
            <p:cNvSpPr/>
            <p:nvPr/>
          </p:nvSpPr>
          <p:spPr>
            <a:xfrm>
              <a:off x="0" y="0"/>
              <a:ext cx="1318900" cy="957883"/>
            </a:xfrm>
            <a:prstGeom prst="roundRect">
              <a:avLst>
                <a:gd name="adj" fmla="val 11249"/>
              </a:avLst>
            </a:prstGeom>
            <a:solidFill>
              <a:srgbClr val="DE6A10"/>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57" name="pasted-image.png"/>
            <p:cNvPicPr>
              <a:picLocks noChangeAspect="1"/>
            </p:cNvPicPr>
            <p:nvPr/>
          </p:nvPicPr>
          <p:blipFill>
            <a:blip r:embed="rId4">
              <a:extLst/>
            </a:blip>
            <a:srcRect l="0" t="0" r="0" b="0"/>
            <a:stretch>
              <a:fillRect/>
            </a:stretch>
          </p:blipFill>
          <p:spPr>
            <a:xfrm>
              <a:off x="129715" y="117259"/>
              <a:ext cx="1072575" cy="723365"/>
            </a:xfrm>
            <a:prstGeom prst="rect">
              <a:avLst/>
            </a:prstGeom>
            <a:ln w="12700" cap="flat">
              <a:noFill/>
              <a:miter lim="400000"/>
            </a:ln>
            <a:effectLst/>
          </p:spPr>
        </p:pic>
        <p:sp>
          <p:nvSpPr>
            <p:cNvPr id="558" name="Shape 558"/>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564" name="Group 564"/>
          <p:cNvGrpSpPr/>
          <p:nvPr/>
        </p:nvGrpSpPr>
        <p:grpSpPr>
          <a:xfrm>
            <a:off x="7230236" y="6667344"/>
            <a:ext cx="3043654" cy="690416"/>
            <a:chOff x="0" y="0"/>
            <a:chExt cx="3043652" cy="690414"/>
          </a:xfrm>
        </p:grpSpPr>
        <p:sp>
          <p:nvSpPr>
            <p:cNvPr id="560" name="Shape 560"/>
            <p:cNvSpPr/>
            <p:nvPr/>
          </p:nvSpPr>
          <p:spPr>
            <a:xfrm>
              <a:off x="591978" y="0"/>
              <a:ext cx="2451675"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数据解耦</a:t>
              </a:r>
            </a:p>
          </p:txBody>
        </p:sp>
        <p:grpSp>
          <p:nvGrpSpPr>
            <p:cNvPr id="563" name="Group 563"/>
            <p:cNvGrpSpPr/>
            <p:nvPr/>
          </p:nvGrpSpPr>
          <p:grpSpPr>
            <a:xfrm>
              <a:off x="0" y="32534"/>
              <a:ext cx="659098" cy="630190"/>
              <a:chOff x="0" y="0"/>
              <a:chExt cx="659097" cy="630189"/>
            </a:xfrm>
          </p:grpSpPr>
          <p:sp>
            <p:nvSpPr>
              <p:cNvPr id="561" name="Shape 561"/>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562" name="Shape 562"/>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3</a:t>
                </a:r>
              </a:p>
            </p:txBody>
          </p:sp>
        </p:grpSp>
      </p:gr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ph type="title"/>
          </p:nvPr>
        </p:nvSpPr>
        <p:spPr>
          <a:prstGeom prst="rect">
            <a:avLst/>
          </a:prstGeom>
        </p:spPr>
        <p:txBody>
          <a:bodyPr/>
          <a:lstStyle>
            <a:lvl1pPr>
              <a:defRPr i="1"/>
            </a:lvl1pPr>
          </a:lstStyle>
          <a:p>
            <a:pPr/>
            <a:r>
              <a:t>改造策略</a:t>
            </a:r>
          </a:p>
        </p:txBody>
      </p:sp>
      <p:sp>
        <p:nvSpPr>
          <p:cNvPr id="569" name="Shape 56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0" name="Shape 570"/>
          <p:cNvSpPr/>
          <p:nvPr/>
        </p:nvSpPr>
        <p:spPr>
          <a:xfrm>
            <a:off x="1115685" y="3054290"/>
            <a:ext cx="2065008" cy="2608956"/>
          </a:xfrm>
          <a:prstGeom prst="rect">
            <a:avLst/>
          </a:prstGeom>
          <a:ln w="50800">
            <a:solidFill>
              <a:srgbClr val="164F86"/>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71" name="Shape 571"/>
          <p:cNvSpPr/>
          <p:nvPr/>
        </p:nvSpPr>
        <p:spPr>
          <a:xfrm>
            <a:off x="1359409" y="3269470"/>
            <a:ext cx="1577560" cy="527121"/>
          </a:xfrm>
          <a:prstGeom prst="rect">
            <a:avLst/>
          </a:prstGeom>
          <a:solidFill>
            <a:schemeClr val="accent2"/>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用户界面</a:t>
            </a:r>
          </a:p>
        </p:txBody>
      </p:sp>
      <p:sp>
        <p:nvSpPr>
          <p:cNvPr id="572" name="Shape 572"/>
          <p:cNvSpPr/>
          <p:nvPr/>
        </p:nvSpPr>
        <p:spPr>
          <a:xfrm>
            <a:off x="1359409" y="4095387"/>
            <a:ext cx="1577560" cy="527121"/>
          </a:xfrm>
          <a:prstGeom prst="rect">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p>
            <a:pPr algn="ctr">
              <a:defRPr b="1" sz="3100">
                <a:solidFill>
                  <a:srgbClr val="FFFFFF"/>
                </a:solidFill>
              </a:defRPr>
            </a:pPr>
            <a:r>
              <a:rPr sz="2400"/>
              <a:t>业务</a:t>
            </a:r>
            <a:r>
              <a:rPr sz="2300"/>
              <a:t>逻</a:t>
            </a:r>
            <a:r>
              <a:rPr sz="2400"/>
              <a:t>辑</a:t>
            </a:r>
          </a:p>
        </p:txBody>
      </p:sp>
      <p:sp>
        <p:nvSpPr>
          <p:cNvPr id="573" name="Shape 573"/>
          <p:cNvSpPr/>
          <p:nvPr/>
        </p:nvSpPr>
        <p:spPr>
          <a:xfrm>
            <a:off x="1368085" y="4972104"/>
            <a:ext cx="1577561" cy="527120"/>
          </a:xfrm>
          <a:prstGeom prst="rect">
            <a:avLst/>
          </a:prstGeom>
          <a:solidFill>
            <a:schemeClr val="accent4"/>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数据访问</a:t>
            </a:r>
          </a:p>
        </p:txBody>
      </p:sp>
      <p:pic>
        <p:nvPicPr>
          <p:cNvPr id="574" name="image15.png"/>
          <p:cNvPicPr>
            <a:picLocks noChangeAspect="1"/>
          </p:cNvPicPr>
          <p:nvPr/>
        </p:nvPicPr>
        <p:blipFill>
          <a:blip r:embed="rId2">
            <a:extLst/>
          </a:blip>
          <a:stretch>
            <a:fillRect/>
          </a:stretch>
        </p:blipFill>
        <p:spPr>
          <a:xfrm>
            <a:off x="9855040" y="4644513"/>
            <a:ext cx="2916006" cy="1338496"/>
          </a:xfrm>
          <a:prstGeom prst="rect">
            <a:avLst/>
          </a:prstGeom>
          <a:ln w="12700">
            <a:miter lim="400000"/>
          </a:ln>
        </p:spPr>
      </p:pic>
      <p:sp>
        <p:nvSpPr>
          <p:cNvPr id="575" name="Shape 575"/>
          <p:cNvSpPr/>
          <p:nvPr/>
        </p:nvSpPr>
        <p:spPr>
          <a:xfrm>
            <a:off x="5221776" y="3753279"/>
            <a:ext cx="1723048" cy="1905275"/>
          </a:xfrm>
          <a:prstGeom prst="rect">
            <a:avLst/>
          </a:prstGeom>
          <a:ln w="50800">
            <a:solidFill>
              <a:srgbClr val="DE6A10"/>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576" name="Shape 576"/>
          <p:cNvSpPr/>
          <p:nvPr/>
        </p:nvSpPr>
        <p:spPr>
          <a:xfrm>
            <a:off x="5403860" y="4050054"/>
            <a:ext cx="1313612" cy="527121"/>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服务1</a:t>
            </a:r>
          </a:p>
        </p:txBody>
      </p:sp>
      <p:sp>
        <p:nvSpPr>
          <p:cNvPr id="577" name="Shape 577"/>
          <p:cNvSpPr/>
          <p:nvPr/>
        </p:nvSpPr>
        <p:spPr>
          <a:xfrm>
            <a:off x="5403860" y="4785256"/>
            <a:ext cx="1313612" cy="527120"/>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服务2</a:t>
            </a:r>
          </a:p>
        </p:txBody>
      </p:sp>
      <p:sp>
        <p:nvSpPr>
          <p:cNvPr id="578" name="Shape 578"/>
          <p:cNvSpPr/>
          <p:nvPr/>
        </p:nvSpPr>
        <p:spPr>
          <a:xfrm>
            <a:off x="3715635" y="3421531"/>
            <a:ext cx="5730553"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579" name="Shape 579"/>
          <p:cNvSpPr/>
          <p:nvPr/>
        </p:nvSpPr>
        <p:spPr>
          <a:xfrm>
            <a:off x="7302528" y="5226015"/>
            <a:ext cx="2115809"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grpSp>
        <p:nvGrpSpPr>
          <p:cNvPr id="584" name="Group 584"/>
          <p:cNvGrpSpPr/>
          <p:nvPr/>
        </p:nvGrpSpPr>
        <p:grpSpPr>
          <a:xfrm>
            <a:off x="1452741" y="6504509"/>
            <a:ext cx="1318901" cy="957883"/>
            <a:chOff x="0" y="0"/>
            <a:chExt cx="1318899" cy="957882"/>
          </a:xfrm>
        </p:grpSpPr>
        <p:grpSp>
          <p:nvGrpSpPr>
            <p:cNvPr id="582" name="Group 582"/>
            <p:cNvGrpSpPr/>
            <p:nvPr/>
          </p:nvGrpSpPr>
          <p:grpSpPr>
            <a:xfrm>
              <a:off x="0" y="0"/>
              <a:ext cx="1318900" cy="957883"/>
              <a:chOff x="0" y="0"/>
              <a:chExt cx="1318899" cy="957882"/>
            </a:xfrm>
          </p:grpSpPr>
          <p:sp>
            <p:nvSpPr>
              <p:cNvPr id="580" name="Shape 580"/>
              <p:cNvSpPr/>
              <p:nvPr/>
            </p:nvSpPr>
            <p:spPr>
              <a:xfrm>
                <a:off x="0" y="0"/>
                <a:ext cx="1318900" cy="957883"/>
              </a:xfrm>
              <a:prstGeom prst="roundRect">
                <a:avLst>
                  <a:gd name="adj" fmla="val 11249"/>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81" name="pasted-image.png"/>
              <p:cNvPicPr>
                <a:picLocks noChangeAspect="1"/>
              </p:cNvPicPr>
              <p:nvPr/>
            </p:nvPicPr>
            <p:blipFill>
              <a:blip r:embed="rId3">
                <a:extLst/>
              </a:blip>
              <a:srcRect l="0" t="0" r="0" b="0"/>
              <a:stretch>
                <a:fillRect/>
              </a:stretch>
            </p:blipFill>
            <p:spPr>
              <a:xfrm>
                <a:off x="129715" y="117259"/>
                <a:ext cx="1072575" cy="723365"/>
              </a:xfrm>
              <a:prstGeom prst="rect">
                <a:avLst/>
              </a:prstGeom>
              <a:ln w="12700" cap="flat">
                <a:noFill/>
                <a:miter lim="400000"/>
              </a:ln>
              <a:effectLst/>
            </p:spPr>
          </p:pic>
        </p:grpSp>
        <p:sp>
          <p:nvSpPr>
            <p:cNvPr id="583" name="Shape 583"/>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587" name="Group 587"/>
          <p:cNvGrpSpPr/>
          <p:nvPr/>
        </p:nvGrpSpPr>
        <p:grpSpPr>
          <a:xfrm>
            <a:off x="1842871" y="5799365"/>
            <a:ext cx="470418" cy="642794"/>
            <a:chOff x="0" y="0"/>
            <a:chExt cx="470417" cy="642793"/>
          </a:xfrm>
        </p:grpSpPr>
        <p:sp>
          <p:nvSpPr>
            <p:cNvPr id="585" name="Shape 585"/>
            <p:cNvSpPr/>
            <p:nvPr/>
          </p:nvSpPr>
          <p:spPr>
            <a:xfrm flipH="1">
              <a:off x="-1" y="1275"/>
              <a:ext cx="2" cy="641519"/>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86" name="Shape 586"/>
            <p:cNvSpPr/>
            <p:nvPr/>
          </p:nvSpPr>
          <p:spPr>
            <a:xfrm flipH="1">
              <a:off x="470417" y="0"/>
              <a:ext cx="1" cy="641518"/>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pic>
        <p:nvPicPr>
          <p:cNvPr id="588" name="image15.png"/>
          <p:cNvPicPr>
            <a:picLocks noChangeAspect="1"/>
          </p:cNvPicPr>
          <p:nvPr/>
        </p:nvPicPr>
        <p:blipFill>
          <a:blip r:embed="rId2">
            <a:extLst/>
          </a:blip>
          <a:stretch>
            <a:fillRect/>
          </a:stretch>
        </p:blipFill>
        <p:spPr>
          <a:xfrm>
            <a:off x="9855040" y="2752284"/>
            <a:ext cx="2916006" cy="1338496"/>
          </a:xfrm>
          <a:prstGeom prst="rect">
            <a:avLst/>
          </a:prstGeom>
          <a:ln w="12700">
            <a:miter lim="400000"/>
          </a:ln>
        </p:spPr>
      </p:pic>
      <p:grpSp>
        <p:nvGrpSpPr>
          <p:cNvPr id="591" name="Group 591"/>
          <p:cNvGrpSpPr/>
          <p:nvPr/>
        </p:nvGrpSpPr>
        <p:grpSpPr>
          <a:xfrm>
            <a:off x="5814195" y="5840440"/>
            <a:ext cx="470418" cy="642794"/>
            <a:chOff x="0" y="0"/>
            <a:chExt cx="470417" cy="642792"/>
          </a:xfrm>
        </p:grpSpPr>
        <p:sp>
          <p:nvSpPr>
            <p:cNvPr id="589" name="Shape 589"/>
            <p:cNvSpPr/>
            <p:nvPr/>
          </p:nvSpPr>
          <p:spPr>
            <a:xfrm flipH="1">
              <a:off x="-1" y="1275"/>
              <a:ext cx="2" cy="641518"/>
            </a:xfrm>
            <a:prstGeom prst="line">
              <a:avLst/>
            </a:prstGeom>
            <a:noFill/>
            <a:ln w="50800" cap="flat">
              <a:solidFill>
                <a:srgbClr val="DE6A10"/>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90" name="Shape 590"/>
            <p:cNvSpPr/>
            <p:nvPr/>
          </p:nvSpPr>
          <p:spPr>
            <a:xfrm flipH="1">
              <a:off x="470417" y="0"/>
              <a:ext cx="1" cy="641518"/>
            </a:xfrm>
            <a:prstGeom prst="line">
              <a:avLst/>
            </a:prstGeom>
            <a:noFill/>
            <a:ln w="50800" cap="flat">
              <a:solidFill>
                <a:srgbClr val="DE6A10"/>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595" name="Group 595"/>
          <p:cNvGrpSpPr/>
          <p:nvPr/>
        </p:nvGrpSpPr>
        <p:grpSpPr>
          <a:xfrm>
            <a:off x="5377253" y="6525569"/>
            <a:ext cx="1318901" cy="957884"/>
            <a:chOff x="0" y="0"/>
            <a:chExt cx="1318899" cy="957882"/>
          </a:xfrm>
        </p:grpSpPr>
        <p:sp>
          <p:nvSpPr>
            <p:cNvPr id="592" name="Shape 592"/>
            <p:cNvSpPr/>
            <p:nvPr/>
          </p:nvSpPr>
          <p:spPr>
            <a:xfrm>
              <a:off x="0" y="0"/>
              <a:ext cx="1318900" cy="957883"/>
            </a:xfrm>
            <a:prstGeom prst="roundRect">
              <a:avLst>
                <a:gd name="adj" fmla="val 11249"/>
              </a:avLst>
            </a:prstGeom>
            <a:solidFill>
              <a:srgbClr val="DE6A10"/>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93" name="pasted-image.png"/>
            <p:cNvPicPr>
              <a:picLocks noChangeAspect="1"/>
            </p:cNvPicPr>
            <p:nvPr/>
          </p:nvPicPr>
          <p:blipFill>
            <a:blip r:embed="rId3">
              <a:extLst/>
            </a:blip>
            <a:srcRect l="0" t="0" r="0" b="0"/>
            <a:stretch>
              <a:fillRect/>
            </a:stretch>
          </p:blipFill>
          <p:spPr>
            <a:xfrm>
              <a:off x="129715" y="117259"/>
              <a:ext cx="1072575" cy="723365"/>
            </a:xfrm>
            <a:prstGeom prst="rect">
              <a:avLst/>
            </a:prstGeom>
            <a:ln w="12700" cap="flat">
              <a:noFill/>
              <a:miter lim="400000"/>
            </a:ln>
            <a:effectLst/>
          </p:spPr>
        </p:pic>
        <p:sp>
          <p:nvSpPr>
            <p:cNvPr id="594" name="Shape 594"/>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600" name="Group 600"/>
          <p:cNvGrpSpPr/>
          <p:nvPr/>
        </p:nvGrpSpPr>
        <p:grpSpPr>
          <a:xfrm>
            <a:off x="2901947" y="6468736"/>
            <a:ext cx="2833715" cy="642794"/>
            <a:chOff x="0" y="0"/>
            <a:chExt cx="2833714" cy="642793"/>
          </a:xfrm>
        </p:grpSpPr>
        <p:grpSp>
          <p:nvGrpSpPr>
            <p:cNvPr id="598" name="Group 598"/>
            <p:cNvGrpSpPr/>
            <p:nvPr/>
          </p:nvGrpSpPr>
          <p:grpSpPr>
            <a:xfrm>
              <a:off x="0" y="30290"/>
              <a:ext cx="613637" cy="586723"/>
              <a:chOff x="0" y="0"/>
              <a:chExt cx="613636" cy="586721"/>
            </a:xfrm>
          </p:grpSpPr>
          <p:sp>
            <p:nvSpPr>
              <p:cNvPr id="596" name="Shape 596"/>
              <p:cNvSpPr/>
              <p:nvPr/>
            </p:nvSpPr>
            <p:spPr>
              <a:xfrm>
                <a:off x="0" y="0"/>
                <a:ext cx="613637" cy="586722"/>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597" name="Shape 597"/>
              <p:cNvSpPr/>
              <p:nvPr/>
            </p:nvSpPr>
            <p:spPr>
              <a:xfrm>
                <a:off x="92914" y="34991"/>
                <a:ext cx="437971" cy="4694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4</a:t>
                </a:r>
              </a:p>
            </p:txBody>
          </p:sp>
        </p:grpSp>
        <p:sp>
          <p:nvSpPr>
            <p:cNvPr id="599" name="Shape 599"/>
            <p:cNvSpPr/>
            <p:nvPr/>
          </p:nvSpPr>
          <p:spPr>
            <a:xfrm>
              <a:off x="551146" y="0"/>
              <a:ext cx="2282569" cy="6427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3400">
                  <a:solidFill>
                    <a:srgbClr val="00B56E"/>
                  </a:solidFill>
                </a:defRPr>
              </a:lvl1pPr>
            </a:lstStyle>
            <a:p>
              <a:pPr/>
              <a:r>
                <a:t>数据同步</a:t>
              </a:r>
            </a:p>
          </p:txBody>
        </p:sp>
      </p:grpSp>
      <p:sp>
        <p:nvSpPr>
          <p:cNvPr id="601" name="Shape 601"/>
          <p:cNvSpPr/>
          <p:nvPr/>
        </p:nvSpPr>
        <p:spPr>
          <a:xfrm>
            <a:off x="2987707" y="7216268"/>
            <a:ext cx="2115808"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3" name="Shape 603"/>
          <p:cNvSpPr/>
          <p:nvPr>
            <p:ph type="title"/>
          </p:nvPr>
        </p:nvSpPr>
        <p:spPr>
          <a:prstGeom prst="rect">
            <a:avLst/>
          </a:prstGeom>
        </p:spPr>
        <p:txBody>
          <a:bodyPr/>
          <a:lstStyle>
            <a:lvl1pPr>
              <a:defRPr i="1"/>
            </a:lvl1pPr>
          </a:lstStyle>
          <a:p>
            <a:pPr/>
            <a:r>
              <a:t>改造策略</a:t>
            </a:r>
          </a:p>
        </p:txBody>
      </p:sp>
      <p:sp>
        <p:nvSpPr>
          <p:cNvPr id="604" name="Shape 60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 name="Shape 605"/>
          <p:cNvSpPr/>
          <p:nvPr/>
        </p:nvSpPr>
        <p:spPr>
          <a:xfrm>
            <a:off x="1115685" y="3054290"/>
            <a:ext cx="2065008" cy="2608956"/>
          </a:xfrm>
          <a:prstGeom prst="rect">
            <a:avLst/>
          </a:prstGeom>
          <a:ln w="50800">
            <a:solidFill>
              <a:srgbClr val="164F86"/>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606" name="Shape 606"/>
          <p:cNvSpPr/>
          <p:nvPr/>
        </p:nvSpPr>
        <p:spPr>
          <a:xfrm>
            <a:off x="1359409" y="3269470"/>
            <a:ext cx="1577560" cy="527121"/>
          </a:xfrm>
          <a:prstGeom prst="rect">
            <a:avLst/>
          </a:prstGeom>
          <a:solidFill>
            <a:schemeClr val="accent2"/>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用户界面</a:t>
            </a:r>
          </a:p>
        </p:txBody>
      </p:sp>
      <p:sp>
        <p:nvSpPr>
          <p:cNvPr id="607" name="Shape 607"/>
          <p:cNvSpPr/>
          <p:nvPr/>
        </p:nvSpPr>
        <p:spPr>
          <a:xfrm>
            <a:off x="1359409" y="4095387"/>
            <a:ext cx="1577560" cy="527121"/>
          </a:xfrm>
          <a:prstGeom prst="rect">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p>
            <a:pPr algn="ctr">
              <a:defRPr b="1" sz="3100">
                <a:solidFill>
                  <a:srgbClr val="FFFFFF"/>
                </a:solidFill>
              </a:defRPr>
            </a:pPr>
            <a:r>
              <a:rPr sz="2400"/>
              <a:t>业务</a:t>
            </a:r>
            <a:r>
              <a:rPr sz="2300"/>
              <a:t>逻</a:t>
            </a:r>
            <a:r>
              <a:rPr sz="2400"/>
              <a:t>辑</a:t>
            </a:r>
          </a:p>
        </p:txBody>
      </p:sp>
      <p:sp>
        <p:nvSpPr>
          <p:cNvPr id="608" name="Shape 608"/>
          <p:cNvSpPr/>
          <p:nvPr/>
        </p:nvSpPr>
        <p:spPr>
          <a:xfrm>
            <a:off x="1368085" y="4972104"/>
            <a:ext cx="1577561" cy="527120"/>
          </a:xfrm>
          <a:prstGeom prst="rect">
            <a:avLst/>
          </a:prstGeom>
          <a:solidFill>
            <a:schemeClr val="accent4"/>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数据访问</a:t>
            </a:r>
          </a:p>
        </p:txBody>
      </p:sp>
      <p:pic>
        <p:nvPicPr>
          <p:cNvPr id="609" name="image15.png"/>
          <p:cNvPicPr>
            <a:picLocks noChangeAspect="1"/>
          </p:cNvPicPr>
          <p:nvPr/>
        </p:nvPicPr>
        <p:blipFill>
          <a:blip r:embed="rId2">
            <a:extLst/>
          </a:blip>
          <a:stretch>
            <a:fillRect/>
          </a:stretch>
        </p:blipFill>
        <p:spPr>
          <a:xfrm>
            <a:off x="9855040" y="4644513"/>
            <a:ext cx="2916006" cy="1338496"/>
          </a:xfrm>
          <a:prstGeom prst="rect">
            <a:avLst/>
          </a:prstGeom>
          <a:ln w="12700">
            <a:miter lim="400000"/>
          </a:ln>
        </p:spPr>
      </p:pic>
      <p:sp>
        <p:nvSpPr>
          <p:cNvPr id="610" name="Shape 610"/>
          <p:cNvSpPr/>
          <p:nvPr/>
        </p:nvSpPr>
        <p:spPr>
          <a:xfrm>
            <a:off x="5221776" y="3753279"/>
            <a:ext cx="1723048" cy="1905275"/>
          </a:xfrm>
          <a:prstGeom prst="rect">
            <a:avLst/>
          </a:prstGeom>
          <a:ln w="50800">
            <a:solidFill>
              <a:srgbClr val="DE6A10"/>
            </a:solidFill>
            <a:custDash>
              <a:ds d="600000" sp="600000"/>
            </a:custDash>
            <a:miter lim="400000"/>
          </a:ln>
          <a:effectLst>
            <a:outerShdw sx="100000" sy="100000" kx="0" ky="0" algn="b" rotWithShape="0" blurRad="25400" dist="12700" dir="5400000">
              <a:srgbClr val="000000">
                <a:alpha val="50000"/>
              </a:srgbClr>
            </a:outerShdw>
          </a:effectLst>
        </p:spPr>
        <p:txBody>
          <a:bodyPr lIns="50800" tIns="50800" rIns="50800" bIns="50800" anchor="ctr"/>
          <a:lstStyle/>
          <a:p>
            <a:pPr algn="ctr" defTabSz="584200">
              <a:lnSpc>
                <a:spcPct val="90000"/>
              </a:lnSpc>
              <a:defRPr sz="2200">
                <a:solidFill>
                  <a:srgbClr val="515151"/>
                </a:solidFill>
                <a:latin typeface="冬青黑体简体中文 W3"/>
                <a:ea typeface="冬青黑体简体中文 W3"/>
                <a:cs typeface="冬青黑体简体中文 W3"/>
                <a:sym typeface="冬青黑体简体中文 W3"/>
              </a:defRPr>
            </a:pPr>
          </a:p>
        </p:txBody>
      </p:sp>
      <p:sp>
        <p:nvSpPr>
          <p:cNvPr id="611" name="Shape 611"/>
          <p:cNvSpPr/>
          <p:nvPr/>
        </p:nvSpPr>
        <p:spPr>
          <a:xfrm>
            <a:off x="5403860" y="4050054"/>
            <a:ext cx="1313612" cy="527121"/>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服务1</a:t>
            </a:r>
          </a:p>
        </p:txBody>
      </p:sp>
      <p:sp>
        <p:nvSpPr>
          <p:cNvPr id="612" name="Shape 612"/>
          <p:cNvSpPr/>
          <p:nvPr/>
        </p:nvSpPr>
        <p:spPr>
          <a:xfrm>
            <a:off x="5403860" y="4785256"/>
            <a:ext cx="1313612" cy="527120"/>
          </a:xfrm>
          <a:prstGeom prst="roundRect">
            <a:avLst>
              <a:gd name="adj" fmla="val 28552"/>
            </a:avLst>
          </a:prstGeom>
          <a:solidFill>
            <a:srgbClr val="DE6A10"/>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defTabSz="584200">
              <a:lnSpc>
                <a:spcPct val="90000"/>
              </a:lnSpc>
              <a:defRPr sz="2600">
                <a:solidFill>
                  <a:srgbClr val="FFFFFF"/>
                </a:solidFill>
                <a:latin typeface="冬青黑体简体中文 W6"/>
                <a:ea typeface="冬青黑体简体中文 W6"/>
                <a:cs typeface="冬青黑体简体中文 W6"/>
                <a:sym typeface="冬青黑体简体中文 W6"/>
              </a:defRPr>
            </a:lvl1pPr>
          </a:lstStyle>
          <a:p>
            <a:pPr/>
            <a:r>
              <a:t> 服务2</a:t>
            </a:r>
          </a:p>
        </p:txBody>
      </p:sp>
      <p:sp>
        <p:nvSpPr>
          <p:cNvPr id="613" name="Shape 613"/>
          <p:cNvSpPr/>
          <p:nvPr/>
        </p:nvSpPr>
        <p:spPr>
          <a:xfrm>
            <a:off x="3715635" y="3421531"/>
            <a:ext cx="5730553"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614" name="Shape 614"/>
          <p:cNvSpPr/>
          <p:nvPr/>
        </p:nvSpPr>
        <p:spPr>
          <a:xfrm>
            <a:off x="7302528" y="5226015"/>
            <a:ext cx="2115809" cy="1"/>
          </a:xfrm>
          <a:prstGeom prst="line">
            <a:avLst/>
          </a:prstGeom>
          <a:ln w="88900">
            <a:solidFill>
              <a:schemeClr val="accent1"/>
            </a:solidFill>
            <a:bevel/>
            <a:headEnd type="triangle"/>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grpSp>
        <p:nvGrpSpPr>
          <p:cNvPr id="619" name="Group 619"/>
          <p:cNvGrpSpPr/>
          <p:nvPr/>
        </p:nvGrpSpPr>
        <p:grpSpPr>
          <a:xfrm>
            <a:off x="1452741" y="6504509"/>
            <a:ext cx="1318901" cy="957883"/>
            <a:chOff x="0" y="0"/>
            <a:chExt cx="1318899" cy="957882"/>
          </a:xfrm>
        </p:grpSpPr>
        <p:grpSp>
          <p:nvGrpSpPr>
            <p:cNvPr id="617" name="Group 617"/>
            <p:cNvGrpSpPr/>
            <p:nvPr/>
          </p:nvGrpSpPr>
          <p:grpSpPr>
            <a:xfrm>
              <a:off x="0" y="0"/>
              <a:ext cx="1318900" cy="957883"/>
              <a:chOff x="0" y="0"/>
              <a:chExt cx="1318899" cy="957882"/>
            </a:xfrm>
          </p:grpSpPr>
          <p:sp>
            <p:nvSpPr>
              <p:cNvPr id="615" name="Shape 615"/>
              <p:cNvSpPr/>
              <p:nvPr/>
            </p:nvSpPr>
            <p:spPr>
              <a:xfrm>
                <a:off x="0" y="0"/>
                <a:ext cx="1318900" cy="957883"/>
              </a:xfrm>
              <a:prstGeom prst="roundRect">
                <a:avLst>
                  <a:gd name="adj" fmla="val 11249"/>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616" name="pasted-image.png"/>
              <p:cNvPicPr>
                <a:picLocks noChangeAspect="1"/>
              </p:cNvPicPr>
              <p:nvPr/>
            </p:nvPicPr>
            <p:blipFill>
              <a:blip r:embed="rId3">
                <a:extLst/>
              </a:blip>
              <a:srcRect l="0" t="0" r="0" b="0"/>
              <a:stretch>
                <a:fillRect/>
              </a:stretch>
            </p:blipFill>
            <p:spPr>
              <a:xfrm>
                <a:off x="129715" y="117259"/>
                <a:ext cx="1072575" cy="723365"/>
              </a:xfrm>
              <a:prstGeom prst="rect">
                <a:avLst/>
              </a:prstGeom>
              <a:ln w="12700" cap="flat">
                <a:noFill/>
                <a:miter lim="400000"/>
              </a:ln>
              <a:effectLst/>
            </p:spPr>
          </p:pic>
        </p:grpSp>
        <p:sp>
          <p:nvSpPr>
            <p:cNvPr id="618" name="Shape 618"/>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622" name="Group 622"/>
          <p:cNvGrpSpPr/>
          <p:nvPr/>
        </p:nvGrpSpPr>
        <p:grpSpPr>
          <a:xfrm>
            <a:off x="1842871" y="5799365"/>
            <a:ext cx="470418" cy="642794"/>
            <a:chOff x="0" y="0"/>
            <a:chExt cx="470417" cy="642793"/>
          </a:xfrm>
        </p:grpSpPr>
        <p:sp>
          <p:nvSpPr>
            <p:cNvPr id="620" name="Shape 620"/>
            <p:cNvSpPr/>
            <p:nvPr/>
          </p:nvSpPr>
          <p:spPr>
            <a:xfrm flipH="1">
              <a:off x="-1" y="1275"/>
              <a:ext cx="2" cy="641519"/>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621" name="Shape 621"/>
            <p:cNvSpPr/>
            <p:nvPr/>
          </p:nvSpPr>
          <p:spPr>
            <a:xfrm flipH="1">
              <a:off x="470417" y="0"/>
              <a:ext cx="1" cy="641518"/>
            </a:xfrm>
            <a:prstGeom prst="line">
              <a:avLst/>
            </a:prstGeom>
            <a:noFill/>
            <a:ln w="50800" cap="flat">
              <a:solidFill>
                <a:srgbClr val="164F86"/>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626" name="Group 626"/>
          <p:cNvGrpSpPr/>
          <p:nvPr/>
        </p:nvGrpSpPr>
        <p:grpSpPr>
          <a:xfrm>
            <a:off x="7213128" y="4153623"/>
            <a:ext cx="2897195" cy="696059"/>
            <a:chOff x="0" y="0"/>
            <a:chExt cx="2897193" cy="696058"/>
          </a:xfrm>
        </p:grpSpPr>
        <p:sp>
          <p:nvSpPr>
            <p:cNvPr id="623" name="Shape 623"/>
            <p:cNvSpPr/>
            <p:nvPr/>
          </p:nvSpPr>
          <p:spPr>
            <a:xfrm>
              <a:off x="0" y="65869"/>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24" name="Shape 624"/>
            <p:cNvSpPr/>
            <p:nvPr/>
          </p:nvSpPr>
          <p:spPr>
            <a:xfrm>
              <a:off x="592050"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功能剥离</a:t>
              </a:r>
            </a:p>
          </p:txBody>
        </p:sp>
        <p:sp>
          <p:nvSpPr>
            <p:cNvPr id="625" name="Shape 625"/>
            <p:cNvSpPr/>
            <p:nvPr/>
          </p:nvSpPr>
          <p:spPr>
            <a:xfrm>
              <a:off x="112497" y="103452"/>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2</a:t>
              </a:r>
            </a:p>
          </p:txBody>
        </p:sp>
      </p:grpSp>
      <p:grpSp>
        <p:nvGrpSpPr>
          <p:cNvPr id="631" name="Group 631"/>
          <p:cNvGrpSpPr/>
          <p:nvPr/>
        </p:nvGrpSpPr>
        <p:grpSpPr>
          <a:xfrm>
            <a:off x="1026206" y="2177313"/>
            <a:ext cx="2914634" cy="690416"/>
            <a:chOff x="0" y="0"/>
            <a:chExt cx="2914632" cy="690414"/>
          </a:xfrm>
        </p:grpSpPr>
        <p:sp>
          <p:nvSpPr>
            <p:cNvPr id="627" name="Shape 627"/>
            <p:cNvSpPr/>
            <p:nvPr/>
          </p:nvSpPr>
          <p:spPr>
            <a:xfrm>
              <a:off x="609489"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最小修改</a:t>
              </a:r>
            </a:p>
          </p:txBody>
        </p:sp>
        <p:grpSp>
          <p:nvGrpSpPr>
            <p:cNvPr id="630" name="Group 630"/>
            <p:cNvGrpSpPr/>
            <p:nvPr/>
          </p:nvGrpSpPr>
          <p:grpSpPr>
            <a:xfrm>
              <a:off x="0" y="29628"/>
              <a:ext cx="659098" cy="630190"/>
              <a:chOff x="0" y="0"/>
              <a:chExt cx="659097" cy="630189"/>
            </a:xfrm>
          </p:grpSpPr>
          <p:sp>
            <p:nvSpPr>
              <p:cNvPr id="628" name="Shape 628"/>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29" name="Shape 629"/>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1</a:t>
                </a:r>
              </a:p>
            </p:txBody>
          </p:sp>
        </p:grpSp>
      </p:grpSp>
      <p:pic>
        <p:nvPicPr>
          <p:cNvPr id="632" name="image15.png"/>
          <p:cNvPicPr>
            <a:picLocks noChangeAspect="1"/>
          </p:cNvPicPr>
          <p:nvPr/>
        </p:nvPicPr>
        <p:blipFill>
          <a:blip r:embed="rId2">
            <a:extLst/>
          </a:blip>
          <a:stretch>
            <a:fillRect/>
          </a:stretch>
        </p:blipFill>
        <p:spPr>
          <a:xfrm>
            <a:off x="9855040" y="2752284"/>
            <a:ext cx="2916006" cy="1338496"/>
          </a:xfrm>
          <a:prstGeom prst="rect">
            <a:avLst/>
          </a:prstGeom>
          <a:ln w="12700">
            <a:miter lim="400000"/>
          </a:ln>
        </p:spPr>
      </p:pic>
      <p:grpSp>
        <p:nvGrpSpPr>
          <p:cNvPr id="635" name="Group 635"/>
          <p:cNvGrpSpPr/>
          <p:nvPr/>
        </p:nvGrpSpPr>
        <p:grpSpPr>
          <a:xfrm>
            <a:off x="5814195" y="5840440"/>
            <a:ext cx="470418" cy="642794"/>
            <a:chOff x="0" y="0"/>
            <a:chExt cx="470417" cy="642792"/>
          </a:xfrm>
        </p:grpSpPr>
        <p:sp>
          <p:nvSpPr>
            <p:cNvPr id="633" name="Shape 633"/>
            <p:cNvSpPr/>
            <p:nvPr/>
          </p:nvSpPr>
          <p:spPr>
            <a:xfrm flipH="1">
              <a:off x="-1" y="1275"/>
              <a:ext cx="2" cy="641518"/>
            </a:xfrm>
            <a:prstGeom prst="line">
              <a:avLst/>
            </a:prstGeom>
            <a:noFill/>
            <a:ln w="50800" cap="flat">
              <a:solidFill>
                <a:srgbClr val="DE6A10"/>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634" name="Shape 634"/>
            <p:cNvSpPr/>
            <p:nvPr/>
          </p:nvSpPr>
          <p:spPr>
            <a:xfrm flipH="1">
              <a:off x="470417" y="0"/>
              <a:ext cx="1" cy="641518"/>
            </a:xfrm>
            <a:prstGeom prst="line">
              <a:avLst/>
            </a:prstGeom>
            <a:noFill/>
            <a:ln w="50800" cap="flat">
              <a:solidFill>
                <a:srgbClr val="DE6A10"/>
              </a:solidFill>
              <a:prstDash val="solid"/>
              <a:bevel/>
              <a:headEnd type="triangle" w="med" len="med"/>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639" name="Group 639"/>
          <p:cNvGrpSpPr/>
          <p:nvPr/>
        </p:nvGrpSpPr>
        <p:grpSpPr>
          <a:xfrm>
            <a:off x="5377253" y="6525569"/>
            <a:ext cx="1318901" cy="957884"/>
            <a:chOff x="0" y="0"/>
            <a:chExt cx="1318899" cy="957882"/>
          </a:xfrm>
        </p:grpSpPr>
        <p:sp>
          <p:nvSpPr>
            <p:cNvPr id="636" name="Shape 636"/>
            <p:cNvSpPr/>
            <p:nvPr/>
          </p:nvSpPr>
          <p:spPr>
            <a:xfrm>
              <a:off x="0" y="0"/>
              <a:ext cx="1318900" cy="957883"/>
            </a:xfrm>
            <a:prstGeom prst="roundRect">
              <a:avLst>
                <a:gd name="adj" fmla="val 11249"/>
              </a:avLst>
            </a:prstGeom>
            <a:solidFill>
              <a:srgbClr val="DE6A10"/>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637" name="pasted-image.png"/>
            <p:cNvPicPr>
              <a:picLocks noChangeAspect="1"/>
            </p:cNvPicPr>
            <p:nvPr/>
          </p:nvPicPr>
          <p:blipFill>
            <a:blip r:embed="rId3">
              <a:extLst/>
            </a:blip>
            <a:srcRect l="0" t="0" r="0" b="0"/>
            <a:stretch>
              <a:fillRect/>
            </a:stretch>
          </p:blipFill>
          <p:spPr>
            <a:xfrm>
              <a:off x="129715" y="117259"/>
              <a:ext cx="1072575" cy="723365"/>
            </a:xfrm>
            <a:prstGeom prst="rect">
              <a:avLst/>
            </a:prstGeom>
            <a:ln w="12700" cap="flat">
              <a:noFill/>
              <a:miter lim="400000"/>
            </a:ln>
            <a:effectLst/>
          </p:spPr>
        </p:pic>
        <p:sp>
          <p:nvSpPr>
            <p:cNvPr id="638" name="Shape 638"/>
            <p:cNvSpPr/>
            <p:nvPr/>
          </p:nvSpPr>
          <p:spPr>
            <a:xfrm>
              <a:off x="236185" y="417687"/>
              <a:ext cx="846530" cy="3518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nvGrpSpPr>
          <p:cNvPr id="644" name="Group 644"/>
          <p:cNvGrpSpPr/>
          <p:nvPr/>
        </p:nvGrpSpPr>
        <p:grpSpPr>
          <a:xfrm>
            <a:off x="7230236" y="6667344"/>
            <a:ext cx="3043654" cy="690416"/>
            <a:chOff x="0" y="0"/>
            <a:chExt cx="3043652" cy="690414"/>
          </a:xfrm>
        </p:grpSpPr>
        <p:sp>
          <p:nvSpPr>
            <p:cNvPr id="640" name="Shape 640"/>
            <p:cNvSpPr/>
            <p:nvPr/>
          </p:nvSpPr>
          <p:spPr>
            <a:xfrm>
              <a:off x="591978" y="0"/>
              <a:ext cx="2451675"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数据解耦</a:t>
              </a:r>
            </a:p>
          </p:txBody>
        </p:sp>
        <p:grpSp>
          <p:nvGrpSpPr>
            <p:cNvPr id="643" name="Group 643"/>
            <p:cNvGrpSpPr/>
            <p:nvPr/>
          </p:nvGrpSpPr>
          <p:grpSpPr>
            <a:xfrm>
              <a:off x="0" y="32534"/>
              <a:ext cx="659098" cy="630190"/>
              <a:chOff x="0" y="0"/>
              <a:chExt cx="659097" cy="630189"/>
            </a:xfrm>
          </p:grpSpPr>
          <p:sp>
            <p:nvSpPr>
              <p:cNvPr id="641" name="Shape 641"/>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42" name="Shape 642"/>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3</a:t>
                </a:r>
              </a:p>
            </p:txBody>
          </p:sp>
        </p:grpSp>
      </p:grpSp>
      <p:grpSp>
        <p:nvGrpSpPr>
          <p:cNvPr id="649" name="Group 649"/>
          <p:cNvGrpSpPr/>
          <p:nvPr/>
        </p:nvGrpSpPr>
        <p:grpSpPr>
          <a:xfrm>
            <a:off x="2762247" y="6753573"/>
            <a:ext cx="2954053" cy="670091"/>
            <a:chOff x="0" y="0"/>
            <a:chExt cx="2954051" cy="670090"/>
          </a:xfrm>
        </p:grpSpPr>
        <p:grpSp>
          <p:nvGrpSpPr>
            <p:cNvPr id="647" name="Group 647"/>
            <p:cNvGrpSpPr/>
            <p:nvPr/>
          </p:nvGrpSpPr>
          <p:grpSpPr>
            <a:xfrm>
              <a:off x="0" y="31577"/>
              <a:ext cx="639696" cy="611638"/>
              <a:chOff x="0" y="0"/>
              <a:chExt cx="639695" cy="611637"/>
            </a:xfrm>
          </p:grpSpPr>
          <p:sp>
            <p:nvSpPr>
              <p:cNvPr id="645" name="Shape 645"/>
              <p:cNvSpPr/>
              <p:nvPr/>
            </p:nvSpPr>
            <p:spPr>
              <a:xfrm>
                <a:off x="0" y="0"/>
                <a:ext cx="639696" cy="611638"/>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46" name="Shape 646"/>
              <p:cNvSpPr/>
              <p:nvPr/>
            </p:nvSpPr>
            <p:spPr>
              <a:xfrm>
                <a:off x="96859" y="36476"/>
                <a:ext cx="456570" cy="4893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4</a:t>
                </a:r>
              </a:p>
            </p:txBody>
          </p:sp>
        </p:grpSp>
        <p:sp>
          <p:nvSpPr>
            <p:cNvPr id="648" name="Shape 648"/>
            <p:cNvSpPr/>
            <p:nvPr/>
          </p:nvSpPr>
          <p:spPr>
            <a:xfrm>
              <a:off x="574551" y="0"/>
              <a:ext cx="2379501" cy="6700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4000">
                  <a:solidFill>
                    <a:srgbClr val="00B56E"/>
                  </a:solidFill>
                </a:defRPr>
              </a:lvl1pPr>
            </a:lstStyle>
            <a:p>
              <a:pPr/>
              <a:r>
                <a:t>数据同步</a:t>
              </a:r>
            </a:p>
          </p:txBody>
        </p:sp>
      </p:gr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1" name="Shape 651"/>
          <p:cNvSpPr/>
          <p:nvPr>
            <p:ph type="title"/>
          </p:nvPr>
        </p:nvSpPr>
        <p:spPr>
          <a:prstGeom prst="rect">
            <a:avLst/>
          </a:prstGeom>
        </p:spPr>
        <p:txBody>
          <a:bodyPr/>
          <a:lstStyle>
            <a:lvl1pPr>
              <a:defRPr i="1"/>
            </a:lvl1pPr>
          </a:lstStyle>
          <a:p>
            <a:pPr/>
            <a:r>
              <a:t>改造策略</a:t>
            </a:r>
          </a:p>
        </p:txBody>
      </p:sp>
      <p:sp>
        <p:nvSpPr>
          <p:cNvPr id="652" name="Shape 65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56" name="Group 656"/>
          <p:cNvGrpSpPr/>
          <p:nvPr/>
        </p:nvGrpSpPr>
        <p:grpSpPr>
          <a:xfrm>
            <a:off x="7941613" y="4528770"/>
            <a:ext cx="2897195" cy="696060"/>
            <a:chOff x="0" y="0"/>
            <a:chExt cx="2897193" cy="696058"/>
          </a:xfrm>
        </p:grpSpPr>
        <p:sp>
          <p:nvSpPr>
            <p:cNvPr id="653" name="Shape 653"/>
            <p:cNvSpPr/>
            <p:nvPr/>
          </p:nvSpPr>
          <p:spPr>
            <a:xfrm>
              <a:off x="0" y="65869"/>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54" name="Shape 654"/>
            <p:cNvSpPr/>
            <p:nvPr/>
          </p:nvSpPr>
          <p:spPr>
            <a:xfrm>
              <a:off x="592050"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功能剥离</a:t>
              </a:r>
            </a:p>
          </p:txBody>
        </p:sp>
        <p:sp>
          <p:nvSpPr>
            <p:cNvPr id="655" name="Shape 655"/>
            <p:cNvSpPr/>
            <p:nvPr/>
          </p:nvSpPr>
          <p:spPr>
            <a:xfrm>
              <a:off x="112497" y="103452"/>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2</a:t>
              </a:r>
            </a:p>
          </p:txBody>
        </p:sp>
      </p:grpSp>
      <p:grpSp>
        <p:nvGrpSpPr>
          <p:cNvPr id="661" name="Group 661"/>
          <p:cNvGrpSpPr/>
          <p:nvPr/>
        </p:nvGrpSpPr>
        <p:grpSpPr>
          <a:xfrm>
            <a:off x="4582815" y="2360290"/>
            <a:ext cx="2914634" cy="690416"/>
            <a:chOff x="0" y="0"/>
            <a:chExt cx="2914632" cy="690414"/>
          </a:xfrm>
        </p:grpSpPr>
        <p:sp>
          <p:nvSpPr>
            <p:cNvPr id="657" name="Shape 657"/>
            <p:cNvSpPr/>
            <p:nvPr/>
          </p:nvSpPr>
          <p:spPr>
            <a:xfrm>
              <a:off x="609489" y="0"/>
              <a:ext cx="230514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最小修改</a:t>
              </a:r>
            </a:p>
          </p:txBody>
        </p:sp>
        <p:grpSp>
          <p:nvGrpSpPr>
            <p:cNvPr id="660" name="Group 660"/>
            <p:cNvGrpSpPr/>
            <p:nvPr/>
          </p:nvGrpSpPr>
          <p:grpSpPr>
            <a:xfrm>
              <a:off x="0" y="29628"/>
              <a:ext cx="659098" cy="630190"/>
              <a:chOff x="0" y="0"/>
              <a:chExt cx="659097" cy="630189"/>
            </a:xfrm>
          </p:grpSpPr>
          <p:sp>
            <p:nvSpPr>
              <p:cNvPr id="658" name="Shape 658"/>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59" name="Shape 659"/>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1</a:t>
                </a:r>
              </a:p>
            </p:txBody>
          </p:sp>
        </p:grpSp>
      </p:grpSp>
      <p:grpSp>
        <p:nvGrpSpPr>
          <p:cNvPr id="666" name="Group 666"/>
          <p:cNvGrpSpPr/>
          <p:nvPr/>
        </p:nvGrpSpPr>
        <p:grpSpPr>
          <a:xfrm>
            <a:off x="4569105" y="6436582"/>
            <a:ext cx="3043653" cy="690416"/>
            <a:chOff x="0" y="0"/>
            <a:chExt cx="3043652" cy="690414"/>
          </a:xfrm>
        </p:grpSpPr>
        <p:sp>
          <p:nvSpPr>
            <p:cNvPr id="662" name="Shape 662"/>
            <p:cNvSpPr/>
            <p:nvPr/>
          </p:nvSpPr>
          <p:spPr>
            <a:xfrm>
              <a:off x="591978" y="0"/>
              <a:ext cx="2451675"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数据解耦</a:t>
              </a:r>
            </a:p>
          </p:txBody>
        </p:sp>
        <p:grpSp>
          <p:nvGrpSpPr>
            <p:cNvPr id="665" name="Group 665"/>
            <p:cNvGrpSpPr/>
            <p:nvPr/>
          </p:nvGrpSpPr>
          <p:grpSpPr>
            <a:xfrm>
              <a:off x="0" y="32534"/>
              <a:ext cx="659098" cy="630190"/>
              <a:chOff x="0" y="0"/>
              <a:chExt cx="659097" cy="630189"/>
            </a:xfrm>
          </p:grpSpPr>
          <p:sp>
            <p:nvSpPr>
              <p:cNvPr id="663" name="Shape 663"/>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64" name="Shape 664"/>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3</a:t>
                </a:r>
              </a:p>
            </p:txBody>
          </p:sp>
        </p:grpSp>
      </p:grpSp>
      <p:grpSp>
        <p:nvGrpSpPr>
          <p:cNvPr id="671" name="Group 671"/>
          <p:cNvGrpSpPr/>
          <p:nvPr/>
        </p:nvGrpSpPr>
        <p:grpSpPr>
          <a:xfrm>
            <a:off x="1580922" y="4531592"/>
            <a:ext cx="3043653" cy="690416"/>
            <a:chOff x="0" y="0"/>
            <a:chExt cx="3043652" cy="690414"/>
          </a:xfrm>
        </p:grpSpPr>
        <p:sp>
          <p:nvSpPr>
            <p:cNvPr id="667" name="Shape 667"/>
            <p:cNvSpPr/>
            <p:nvPr/>
          </p:nvSpPr>
          <p:spPr>
            <a:xfrm>
              <a:off x="591978" y="0"/>
              <a:ext cx="2451675"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solidFill>
                    <a:srgbClr val="00B56E"/>
                  </a:solidFill>
                </a:defRPr>
              </a:lvl1pPr>
            </a:lstStyle>
            <a:p>
              <a:pPr/>
              <a:r>
                <a:t>数据同步</a:t>
              </a:r>
            </a:p>
          </p:txBody>
        </p:sp>
        <p:grpSp>
          <p:nvGrpSpPr>
            <p:cNvPr id="670" name="Group 670"/>
            <p:cNvGrpSpPr/>
            <p:nvPr/>
          </p:nvGrpSpPr>
          <p:grpSpPr>
            <a:xfrm>
              <a:off x="0" y="32534"/>
              <a:ext cx="659098" cy="630190"/>
              <a:chOff x="0" y="0"/>
              <a:chExt cx="659097" cy="630189"/>
            </a:xfrm>
          </p:grpSpPr>
          <p:sp>
            <p:nvSpPr>
              <p:cNvPr id="668" name="Shape 668"/>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669" name="Shape 669"/>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4</a:t>
                </a:r>
              </a:p>
            </p:txBody>
          </p:sp>
        </p:grpSp>
      </p:grpSp>
      <p:sp>
        <p:nvSpPr>
          <p:cNvPr id="676" name="Shape 676"/>
          <p:cNvSpPr/>
          <p:nvPr/>
        </p:nvSpPr>
        <p:spPr>
          <a:xfrm>
            <a:off x="7752170" y="2887802"/>
            <a:ext cx="1155537" cy="1402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481" y="4224"/>
                  <a:pt x="20681" y="11424"/>
                  <a:pt x="21600" y="21600"/>
                </a:cubicBezTo>
              </a:path>
            </a:pathLst>
          </a:custGeom>
          <a:ln w="101600">
            <a:solidFill>
              <a:srgbClr val="164F86"/>
            </a:solidFill>
            <a:prstDash val="sysDot"/>
            <a:miter lim="400000"/>
            <a:tailEnd type="triangle"/>
          </a:ln>
        </p:spPr>
        <p:txBody>
          <a:bodyPr/>
          <a:lstStyle/>
          <a:p>
            <a:pPr/>
          </a:p>
        </p:txBody>
      </p:sp>
      <p:sp>
        <p:nvSpPr>
          <p:cNvPr id="677" name="Shape 677"/>
          <p:cNvSpPr/>
          <p:nvPr/>
        </p:nvSpPr>
        <p:spPr>
          <a:xfrm>
            <a:off x="7613122" y="5345143"/>
            <a:ext cx="1375831" cy="13611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7855" y="12277"/>
                  <a:pt x="10655" y="19477"/>
                  <a:pt x="0" y="21600"/>
                </a:cubicBezTo>
              </a:path>
            </a:pathLst>
          </a:custGeom>
          <a:ln w="101600">
            <a:solidFill>
              <a:srgbClr val="164F86"/>
            </a:solidFill>
            <a:miter lim="400000"/>
            <a:tailEnd type="triangle"/>
          </a:ln>
        </p:spPr>
        <p:txBody>
          <a:bodyPr/>
          <a:lstStyle/>
          <a:p>
            <a:pPr/>
          </a:p>
        </p:txBody>
      </p:sp>
      <p:sp>
        <p:nvSpPr>
          <p:cNvPr id="678" name="Shape 678"/>
          <p:cNvSpPr/>
          <p:nvPr/>
        </p:nvSpPr>
        <p:spPr>
          <a:xfrm>
            <a:off x="2949486" y="5357435"/>
            <a:ext cx="1448256" cy="14133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9653" y="17815"/>
                  <a:pt x="2453" y="10615"/>
                  <a:pt x="0" y="0"/>
                </a:cubicBezTo>
              </a:path>
            </a:pathLst>
          </a:custGeom>
          <a:ln w="101600">
            <a:solidFill>
              <a:srgbClr val="164F86"/>
            </a:solidFill>
            <a:miter lim="400000"/>
            <a:tailEnd type="triangle"/>
          </a:ln>
        </p:spPr>
        <p:txBody>
          <a:bodyPr/>
          <a:lstStyle/>
          <a:p>
            <a:pPr/>
          </a:p>
        </p:txBody>
      </p:sp>
      <p:sp>
        <p:nvSpPr>
          <p:cNvPr id="679" name="Shape 679"/>
          <p:cNvSpPr/>
          <p:nvPr/>
        </p:nvSpPr>
        <p:spPr>
          <a:xfrm>
            <a:off x="4645225" y="4793891"/>
            <a:ext cx="2804019" cy="34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200" y="7200"/>
                  <a:pt x="14400" y="14400"/>
                  <a:pt x="21600" y="21600"/>
                </a:cubicBezTo>
              </a:path>
            </a:pathLst>
          </a:custGeom>
          <a:ln w="101600">
            <a:solidFill>
              <a:srgbClr val="164F86"/>
            </a:solidFill>
            <a:miter lim="400000"/>
            <a:tailEnd type="triangle"/>
          </a:ln>
        </p:spPr>
        <p:txBody>
          <a:bodyPr/>
          <a:lstStyle/>
          <a:p>
            <a:pP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681" name="Shape 68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82" name="Shape 682"/>
          <p:cNvSpPr/>
          <p:nvPr/>
        </p:nvSpPr>
        <p:spPr>
          <a:xfrm>
            <a:off x="4038512" y="3825781"/>
            <a:ext cx="4927777" cy="104855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一年后......</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5" name="Shape 385"/>
          <p:cNvSpPr/>
          <p:nvPr>
            <p:ph type="title"/>
          </p:nvPr>
        </p:nvSpPr>
        <p:spPr>
          <a:prstGeom prst="rect">
            <a:avLst/>
          </a:prstGeom>
        </p:spPr>
        <p:txBody>
          <a:bodyPr/>
          <a:lstStyle/>
          <a:p>
            <a:pPr/>
            <a:r>
              <a:t>微服务架构案例</a:t>
            </a:r>
          </a:p>
        </p:txBody>
      </p:sp>
      <p:sp>
        <p:nvSpPr>
          <p:cNvPr id="386" name="Shape 386"/>
          <p:cNvSpPr/>
          <p:nvPr>
            <p:ph type="body" sz="quarter" idx="1"/>
          </p:nvPr>
        </p:nvSpPr>
        <p:spPr>
          <a:prstGeom prst="rect">
            <a:avLst/>
          </a:prstGeom>
        </p:spPr>
        <p:txBody>
          <a:bodyPr/>
          <a:lstStyle>
            <a:lvl1pPr>
              <a:defRPr b="1" sz="3400"/>
            </a:lvl1pPr>
          </a:lstStyle>
          <a:p>
            <a:pPr/>
            <a:r>
              <a:t>使用微服务架构改造企业核心业务系统的实践</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4" name="Shape 684"/>
          <p:cNvSpPr/>
          <p:nvPr/>
        </p:nvSpPr>
        <p:spPr>
          <a:xfrm>
            <a:off x="1373469" y="684630"/>
            <a:ext cx="2107033" cy="1566899"/>
          </a:xfrm>
          <a:prstGeom prst="rect">
            <a:avLst/>
          </a:prstGeom>
          <a:ln w="12700">
            <a:miter lim="400000"/>
          </a:ln>
          <a:extLst>
            <a:ext uri="{C572A759-6A51-4108-AA02-DFA0A04FC94B}">
              <ma14:wrappingTextBoxFlag xmlns:ma14="http://schemas.microsoft.com/office/mac/drawingml/2011/main" val="1"/>
            </a:ext>
          </a:extLst>
        </p:spPr>
        <p:txBody>
          <a:bodyPr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100">
                <a:latin typeface="Impact"/>
                <a:ea typeface="Impact"/>
                <a:cs typeface="Impact"/>
                <a:sym typeface="Impact"/>
              </a:rPr>
              <a:t>      —</a:t>
            </a:r>
            <a:r>
              <a:rPr b="0" sz="9200">
                <a:latin typeface="Impact"/>
                <a:ea typeface="Impact"/>
                <a:cs typeface="Impact"/>
                <a:sym typeface="Impact"/>
              </a:rPr>
              <a:t>-71</a:t>
            </a:r>
            <a:r>
              <a:rPr b="0" sz="2800">
                <a:latin typeface="ヒラギノ角ゴ Std"/>
                <a:ea typeface="ヒラギノ角ゴ Std"/>
                <a:cs typeface="ヒラギノ角ゴ Std"/>
                <a:sym typeface="ヒラギノ角ゴ Std"/>
              </a:rPr>
              <a:t>%</a:t>
            </a:r>
          </a:p>
        </p:txBody>
      </p:sp>
      <p:sp>
        <p:nvSpPr>
          <p:cNvPr id="685" name="Shape 685"/>
          <p:cNvSpPr/>
          <p:nvPr/>
        </p:nvSpPr>
        <p:spPr>
          <a:xfrm>
            <a:off x="3598574" y="1115529"/>
            <a:ext cx="6778981" cy="57070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3.5人天</a:t>
            </a:r>
          </a:p>
        </p:txBody>
      </p:sp>
      <p:sp>
        <p:nvSpPr>
          <p:cNvPr id="686" name="Shape 686"/>
          <p:cNvSpPr/>
          <p:nvPr/>
        </p:nvSpPr>
        <p:spPr>
          <a:xfrm>
            <a:off x="3429367" y="174893"/>
            <a:ext cx="5132819" cy="1048555"/>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每10万元合同</a:t>
            </a:r>
          </a:p>
        </p:txBody>
      </p:sp>
      <p:sp>
        <p:nvSpPr>
          <p:cNvPr id="687" name="Shape 687"/>
          <p:cNvSpPr/>
          <p:nvPr/>
        </p:nvSpPr>
        <p:spPr>
          <a:xfrm>
            <a:off x="3596267" y="1680820"/>
            <a:ext cx="2440615" cy="570709"/>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1人天</a:t>
            </a:r>
          </a:p>
        </p:txBody>
      </p:sp>
      <p:sp>
        <p:nvSpPr>
          <p:cNvPr id="688" name="Shape 688"/>
          <p:cNvSpPr/>
          <p:nvPr/>
        </p:nvSpPr>
        <p:spPr>
          <a:xfrm>
            <a:off x="1972298" y="3602763"/>
            <a:ext cx="909376" cy="1008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lvl1pPr algn="ctr" defTabSz="584200">
              <a:lnSpc>
                <a:spcPct val="90000"/>
              </a:lnSpc>
              <a:defRPr sz="5600">
                <a:solidFill>
                  <a:schemeClr val="accent5"/>
                </a:solidFill>
                <a:latin typeface="Impact"/>
                <a:ea typeface="Impact"/>
                <a:cs typeface="Impact"/>
                <a:sym typeface="Impact"/>
              </a:defRPr>
            </a:lvl1pPr>
          </a:lstStyle>
          <a:p>
            <a:pPr>
              <a:defRPr b="1" sz="3400">
                <a:latin typeface="+mn-lt"/>
                <a:ea typeface="+mn-ea"/>
                <a:cs typeface="+mn-cs"/>
                <a:sym typeface="Helvetica"/>
              </a:defRPr>
            </a:pPr>
            <a:r>
              <a:rPr b="0" sz="5600">
                <a:latin typeface="Impact"/>
                <a:ea typeface="Impact"/>
                <a:cs typeface="Impact"/>
                <a:sym typeface="Impact"/>
              </a:rPr>
              <a:t>      </a:t>
            </a:r>
          </a:p>
        </p:txBody>
      </p:sp>
      <p:sp>
        <p:nvSpPr>
          <p:cNvPr id="689" name="Shape 689"/>
          <p:cNvSpPr/>
          <p:nvPr/>
        </p:nvSpPr>
        <p:spPr>
          <a:xfrm>
            <a:off x="1370112" y="2930828"/>
            <a:ext cx="2113747" cy="15668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100">
                <a:latin typeface="Impact"/>
                <a:ea typeface="Impact"/>
                <a:cs typeface="Impact"/>
                <a:sym typeface="Impact"/>
              </a:rPr>
              <a:t>      </a:t>
            </a:r>
            <a:r>
              <a:rPr b="0" sz="9200">
                <a:latin typeface="Impact"/>
                <a:ea typeface="Impact"/>
                <a:cs typeface="Impact"/>
                <a:sym typeface="Impact"/>
              </a:rPr>
              <a:t>-30</a:t>
            </a:r>
            <a:r>
              <a:rPr b="0" sz="2800">
                <a:latin typeface="ヒラギノ角ゴ Std"/>
                <a:ea typeface="ヒラギノ角ゴ Std"/>
                <a:cs typeface="ヒラギノ角ゴ Std"/>
                <a:sym typeface="ヒラギノ角ゴ Std"/>
              </a:rPr>
              <a:t>%</a:t>
            </a:r>
          </a:p>
        </p:txBody>
      </p:sp>
      <p:sp>
        <p:nvSpPr>
          <p:cNvPr id="690" name="Shape 690"/>
          <p:cNvSpPr/>
          <p:nvPr/>
        </p:nvSpPr>
        <p:spPr>
          <a:xfrm>
            <a:off x="3598574" y="3450162"/>
            <a:ext cx="4478440" cy="57070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10成员</a:t>
            </a:r>
          </a:p>
        </p:txBody>
      </p:sp>
      <p:sp>
        <p:nvSpPr>
          <p:cNvPr id="691" name="Shape 691"/>
          <p:cNvSpPr/>
          <p:nvPr/>
        </p:nvSpPr>
        <p:spPr>
          <a:xfrm>
            <a:off x="3429367" y="2509526"/>
            <a:ext cx="5132819" cy="1048555"/>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CRM IT团队成员</a:t>
            </a:r>
          </a:p>
        </p:txBody>
      </p:sp>
      <p:sp>
        <p:nvSpPr>
          <p:cNvPr id="692" name="Shape 692"/>
          <p:cNvSpPr/>
          <p:nvPr/>
        </p:nvSpPr>
        <p:spPr>
          <a:xfrm>
            <a:off x="3596267" y="4015453"/>
            <a:ext cx="2440615" cy="570709"/>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7成员</a:t>
            </a:r>
          </a:p>
        </p:txBody>
      </p:sp>
      <p:sp>
        <p:nvSpPr>
          <p:cNvPr id="693" name="Shape 693"/>
          <p:cNvSpPr/>
          <p:nvPr/>
        </p:nvSpPr>
        <p:spPr>
          <a:xfrm>
            <a:off x="2135090" y="8200851"/>
            <a:ext cx="909377" cy="1008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lvl1pPr algn="ctr" defTabSz="584200">
              <a:lnSpc>
                <a:spcPct val="90000"/>
              </a:lnSpc>
              <a:defRPr sz="5600">
                <a:solidFill>
                  <a:schemeClr val="accent5"/>
                </a:solidFill>
                <a:latin typeface="Impact"/>
                <a:ea typeface="Impact"/>
                <a:cs typeface="Impact"/>
                <a:sym typeface="Impact"/>
              </a:defRPr>
            </a:lvl1pPr>
          </a:lstStyle>
          <a:p>
            <a:pPr>
              <a:defRPr b="1" sz="3400">
                <a:latin typeface="+mn-lt"/>
                <a:ea typeface="+mn-ea"/>
                <a:cs typeface="+mn-cs"/>
                <a:sym typeface="Helvetica"/>
              </a:defRPr>
            </a:pPr>
            <a:r>
              <a:rPr b="0" sz="5600">
                <a:latin typeface="Impact"/>
                <a:ea typeface="Impact"/>
                <a:cs typeface="Impact"/>
                <a:sym typeface="Impact"/>
              </a:rPr>
              <a:t>      </a:t>
            </a:r>
          </a:p>
        </p:txBody>
      </p:sp>
      <p:sp>
        <p:nvSpPr>
          <p:cNvPr id="694" name="Shape 694"/>
          <p:cNvSpPr/>
          <p:nvPr/>
        </p:nvSpPr>
        <p:spPr>
          <a:xfrm>
            <a:off x="1617055" y="7528916"/>
            <a:ext cx="1945447" cy="15668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9200">
                <a:latin typeface="Impact"/>
                <a:ea typeface="Impact"/>
                <a:cs typeface="Impact"/>
                <a:sym typeface="Impact"/>
              </a:rPr>
              <a:t>-</a:t>
            </a:r>
            <a:r>
              <a:rPr b="0" sz="100">
                <a:latin typeface="Impact"/>
                <a:ea typeface="Impact"/>
                <a:cs typeface="Impact"/>
                <a:sym typeface="Impact"/>
              </a:rPr>
              <a:t>      </a:t>
            </a:r>
            <a:r>
              <a:rPr b="0" sz="9200">
                <a:latin typeface="Impact"/>
                <a:ea typeface="Impact"/>
                <a:cs typeface="Impact"/>
                <a:sym typeface="Impact"/>
              </a:rPr>
              <a:t>91</a:t>
            </a:r>
            <a:r>
              <a:rPr b="0" sz="2800">
                <a:latin typeface="ヒラギノ角ゴ Std"/>
                <a:ea typeface="ヒラギノ角ゴ Std"/>
                <a:cs typeface="ヒラギノ角ゴ Std"/>
                <a:sym typeface="ヒラギノ角ゴ Std"/>
              </a:rPr>
              <a:t>%</a:t>
            </a:r>
          </a:p>
        </p:txBody>
      </p:sp>
      <p:sp>
        <p:nvSpPr>
          <p:cNvPr id="695" name="Shape 695"/>
          <p:cNvSpPr/>
          <p:nvPr/>
        </p:nvSpPr>
        <p:spPr>
          <a:xfrm>
            <a:off x="3761367" y="8048249"/>
            <a:ext cx="9158588" cy="57070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3天</a:t>
            </a:r>
          </a:p>
        </p:txBody>
      </p:sp>
      <p:sp>
        <p:nvSpPr>
          <p:cNvPr id="696" name="Shape 696"/>
          <p:cNvSpPr/>
          <p:nvPr/>
        </p:nvSpPr>
        <p:spPr>
          <a:xfrm>
            <a:off x="3592160" y="7107614"/>
            <a:ext cx="3909214" cy="900220"/>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部署周期</a:t>
            </a:r>
          </a:p>
        </p:txBody>
      </p:sp>
      <p:sp>
        <p:nvSpPr>
          <p:cNvPr id="697" name="Shape 697"/>
          <p:cNvSpPr/>
          <p:nvPr/>
        </p:nvSpPr>
        <p:spPr>
          <a:xfrm>
            <a:off x="3759060" y="8613541"/>
            <a:ext cx="2440615" cy="570709"/>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2小时</a:t>
            </a:r>
          </a:p>
        </p:txBody>
      </p:sp>
      <p:sp>
        <p:nvSpPr>
          <p:cNvPr id="698" name="Shape 698"/>
          <p:cNvSpPr/>
          <p:nvPr/>
        </p:nvSpPr>
        <p:spPr>
          <a:xfrm>
            <a:off x="2136815" y="5944799"/>
            <a:ext cx="909376" cy="1008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lvl1pPr algn="ctr" defTabSz="584200">
              <a:lnSpc>
                <a:spcPct val="90000"/>
              </a:lnSpc>
              <a:defRPr sz="5600">
                <a:solidFill>
                  <a:schemeClr val="accent5"/>
                </a:solidFill>
                <a:latin typeface="Impact"/>
                <a:ea typeface="Impact"/>
                <a:cs typeface="Impact"/>
                <a:sym typeface="Impact"/>
              </a:defRPr>
            </a:lvl1pPr>
          </a:lstStyle>
          <a:p>
            <a:pPr>
              <a:defRPr b="1" sz="3400">
                <a:latin typeface="+mn-lt"/>
                <a:ea typeface="+mn-ea"/>
                <a:cs typeface="+mn-cs"/>
                <a:sym typeface="Helvetica"/>
              </a:defRPr>
            </a:pPr>
            <a:r>
              <a:rPr b="0" sz="5600">
                <a:latin typeface="Impact"/>
                <a:ea typeface="Impact"/>
                <a:cs typeface="Impact"/>
                <a:sym typeface="Impact"/>
              </a:rPr>
              <a:t>      </a:t>
            </a:r>
          </a:p>
        </p:txBody>
      </p:sp>
      <p:sp>
        <p:nvSpPr>
          <p:cNvPr id="699" name="Shape 699"/>
          <p:cNvSpPr/>
          <p:nvPr/>
        </p:nvSpPr>
        <p:spPr>
          <a:xfrm>
            <a:off x="1549463" y="5272864"/>
            <a:ext cx="2084080" cy="15668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9200">
                <a:latin typeface="Impact"/>
                <a:ea typeface="Impact"/>
                <a:cs typeface="Impact"/>
                <a:sym typeface="Impact"/>
              </a:rPr>
              <a:t>-</a:t>
            </a:r>
            <a:r>
              <a:rPr b="0" sz="100">
                <a:latin typeface="Impact"/>
                <a:ea typeface="Impact"/>
                <a:cs typeface="Impact"/>
                <a:sym typeface="Impact"/>
              </a:rPr>
              <a:t>      </a:t>
            </a:r>
            <a:r>
              <a:rPr b="0" sz="9200">
                <a:latin typeface="Impact"/>
                <a:ea typeface="Impact"/>
                <a:cs typeface="Impact"/>
                <a:sym typeface="Impact"/>
              </a:rPr>
              <a:t>64</a:t>
            </a:r>
            <a:r>
              <a:rPr b="0" sz="2800">
                <a:latin typeface="ヒラギノ角ゴ Std"/>
                <a:ea typeface="ヒラギノ角ゴ Std"/>
                <a:cs typeface="ヒラギノ角ゴ Std"/>
                <a:sym typeface="ヒラギノ角ゴ Std"/>
              </a:rPr>
              <a:t>%</a:t>
            </a:r>
          </a:p>
        </p:txBody>
      </p:sp>
      <p:sp>
        <p:nvSpPr>
          <p:cNvPr id="700" name="Shape 700"/>
          <p:cNvSpPr/>
          <p:nvPr/>
        </p:nvSpPr>
        <p:spPr>
          <a:xfrm>
            <a:off x="3763091" y="5792198"/>
            <a:ext cx="6449947" cy="570708"/>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50分钟</a:t>
            </a:r>
          </a:p>
        </p:txBody>
      </p:sp>
      <p:sp>
        <p:nvSpPr>
          <p:cNvPr id="701" name="Shape 701"/>
          <p:cNvSpPr/>
          <p:nvPr/>
        </p:nvSpPr>
        <p:spPr>
          <a:xfrm>
            <a:off x="3593885" y="4851562"/>
            <a:ext cx="5132818" cy="104855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持续集成+构建</a:t>
            </a:r>
          </a:p>
        </p:txBody>
      </p:sp>
      <p:sp>
        <p:nvSpPr>
          <p:cNvPr id="702" name="Shape 702"/>
          <p:cNvSpPr/>
          <p:nvPr/>
        </p:nvSpPr>
        <p:spPr>
          <a:xfrm>
            <a:off x="3760784" y="6357489"/>
            <a:ext cx="2440615" cy="570709"/>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18分钟</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grpSp>
        <p:nvGrpSpPr>
          <p:cNvPr id="708" name="Group 708"/>
          <p:cNvGrpSpPr/>
          <p:nvPr/>
        </p:nvGrpSpPr>
        <p:grpSpPr>
          <a:xfrm>
            <a:off x="1587063" y="296127"/>
            <a:ext cx="8790492" cy="1828402"/>
            <a:chOff x="0" y="0"/>
            <a:chExt cx="8790491" cy="1828401"/>
          </a:xfrm>
        </p:grpSpPr>
        <p:sp>
          <p:nvSpPr>
            <p:cNvPr id="704" name="Shape 704"/>
            <p:cNvSpPr/>
            <p:nvPr/>
          </p:nvSpPr>
          <p:spPr>
            <a:xfrm>
              <a:off x="0" y="334497"/>
              <a:ext cx="2107032" cy="754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2248" tIns="72248" rIns="72248" bIns="72248" numCol="1" anchor="ctr">
              <a:spAutoFit/>
            </a:bodyPr>
            <a:lstStyle/>
            <a:p>
              <a:pPr algn="ctr" defTabSz="584200">
                <a:lnSpc>
                  <a:spcPct val="90000"/>
                </a:lnSpc>
                <a:defRPr b="1" sz="3400">
                  <a:latin typeface="+mn-lt"/>
                  <a:ea typeface="+mn-ea"/>
                  <a:cs typeface="+mn-cs"/>
                  <a:sym typeface="Helvetica"/>
                </a:defRPr>
              </a:pPr>
              <a:r>
                <a:rPr b="0" sz="100">
                  <a:latin typeface="Impact"/>
                  <a:ea typeface="Impact"/>
                  <a:cs typeface="Impact"/>
                  <a:sym typeface="Impact"/>
                </a:rPr>
                <a:t>      —</a:t>
              </a:r>
              <a:r>
                <a:rPr b="0" sz="4000">
                  <a:latin typeface="Impact"/>
                  <a:ea typeface="Impact"/>
                  <a:cs typeface="Impact"/>
                  <a:sym typeface="Impact"/>
                </a:rPr>
                <a:t>-71</a:t>
              </a:r>
              <a:r>
                <a:rPr b="0" sz="4000">
                  <a:latin typeface="ヒラギノ角ゴ Std"/>
                  <a:ea typeface="ヒラギノ角ゴ Std"/>
                  <a:cs typeface="ヒラギノ角ゴ Std"/>
                  <a:sym typeface="ヒラギノ角ゴ Std"/>
                </a:rPr>
                <a:t>%</a:t>
              </a:r>
            </a:p>
          </p:txBody>
        </p:sp>
        <p:sp>
          <p:nvSpPr>
            <p:cNvPr id="705" name="Shape 705"/>
            <p:cNvSpPr/>
            <p:nvPr/>
          </p:nvSpPr>
          <p:spPr>
            <a:xfrm>
              <a:off x="2011511" y="692402"/>
              <a:ext cx="6778981" cy="5707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3.5人天</a:t>
              </a:r>
            </a:p>
          </p:txBody>
        </p:sp>
        <p:sp>
          <p:nvSpPr>
            <p:cNvPr id="706" name="Shape 706"/>
            <p:cNvSpPr/>
            <p:nvPr/>
          </p:nvSpPr>
          <p:spPr>
            <a:xfrm>
              <a:off x="1829022" y="0"/>
              <a:ext cx="5132818"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lvl1pPr>
            </a:lstStyle>
            <a:p>
              <a:pPr/>
              <a:r>
                <a:t>业务成本</a:t>
              </a:r>
            </a:p>
          </p:txBody>
        </p:sp>
        <p:sp>
          <p:nvSpPr>
            <p:cNvPr id="707" name="Shape 707"/>
            <p:cNvSpPr/>
            <p:nvPr/>
          </p:nvSpPr>
          <p:spPr>
            <a:xfrm>
              <a:off x="2009204" y="1257693"/>
              <a:ext cx="2440615" cy="570709"/>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1人天</a:t>
              </a:r>
            </a:p>
          </p:txBody>
        </p:sp>
      </p:grpSp>
      <p:grpSp>
        <p:nvGrpSpPr>
          <p:cNvPr id="713" name="Group 713"/>
          <p:cNvGrpSpPr/>
          <p:nvPr/>
        </p:nvGrpSpPr>
        <p:grpSpPr>
          <a:xfrm>
            <a:off x="2038791" y="4382185"/>
            <a:ext cx="10716064" cy="1804865"/>
            <a:chOff x="0" y="0"/>
            <a:chExt cx="10716063" cy="1804864"/>
          </a:xfrm>
        </p:grpSpPr>
        <p:sp>
          <p:nvSpPr>
            <p:cNvPr id="709" name="Shape 709"/>
            <p:cNvSpPr/>
            <p:nvPr/>
          </p:nvSpPr>
          <p:spPr>
            <a:xfrm>
              <a:off x="0" y="107858"/>
              <a:ext cx="1279775" cy="7540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algn="ctr" defTabSz="584200">
                <a:lnSpc>
                  <a:spcPct val="90000"/>
                </a:lnSpc>
                <a:defRPr b="1" sz="4000">
                  <a:latin typeface="+mn-lt"/>
                  <a:ea typeface="+mn-ea"/>
                  <a:cs typeface="+mn-cs"/>
                  <a:sym typeface="Helvetica"/>
                </a:defRPr>
              </a:pPr>
              <a:r>
                <a:rPr b="0">
                  <a:latin typeface="Impact"/>
                  <a:ea typeface="Impact"/>
                  <a:cs typeface="Impact"/>
                  <a:sym typeface="Impact"/>
                </a:rPr>
                <a:t>-91</a:t>
              </a:r>
              <a:r>
                <a:rPr b="0">
                  <a:latin typeface="ヒラギノ角ゴ Std"/>
                  <a:ea typeface="ヒラギノ角ゴ Std"/>
                  <a:cs typeface="ヒラギノ角ゴ Std"/>
                  <a:sym typeface="ヒラギノ角ゴ Std"/>
                </a:rPr>
                <a:t>%</a:t>
              </a:r>
            </a:p>
          </p:txBody>
        </p:sp>
        <p:sp>
          <p:nvSpPr>
            <p:cNvPr id="710" name="Shape 710"/>
            <p:cNvSpPr/>
            <p:nvPr/>
          </p:nvSpPr>
          <p:spPr>
            <a:xfrm>
              <a:off x="1557476" y="668864"/>
              <a:ext cx="9158588" cy="570709"/>
            </a:xfrm>
            <a:prstGeom prst="rect">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3天</a:t>
              </a:r>
            </a:p>
          </p:txBody>
        </p:sp>
        <p:sp>
          <p:nvSpPr>
            <p:cNvPr id="711" name="Shape 711"/>
            <p:cNvSpPr/>
            <p:nvPr/>
          </p:nvSpPr>
          <p:spPr>
            <a:xfrm>
              <a:off x="1407793" y="0"/>
              <a:ext cx="3909214" cy="6904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lvl1pPr>
            </a:lstStyle>
            <a:p>
              <a:pPr/>
              <a:r>
                <a:t>部署周期</a:t>
              </a:r>
            </a:p>
          </p:txBody>
        </p:sp>
        <p:sp>
          <p:nvSpPr>
            <p:cNvPr id="712" name="Shape 712"/>
            <p:cNvSpPr/>
            <p:nvPr/>
          </p:nvSpPr>
          <p:spPr>
            <a:xfrm>
              <a:off x="1555169" y="1234156"/>
              <a:ext cx="2440615" cy="570709"/>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2小时</a:t>
              </a:r>
            </a:p>
          </p:txBody>
        </p:sp>
      </p:grpSp>
      <p:grpSp>
        <p:nvGrpSpPr>
          <p:cNvPr id="718" name="Group 718"/>
          <p:cNvGrpSpPr/>
          <p:nvPr/>
        </p:nvGrpSpPr>
        <p:grpSpPr>
          <a:xfrm>
            <a:off x="1995953" y="2313034"/>
            <a:ext cx="8050712" cy="1911536"/>
            <a:chOff x="120972" y="0"/>
            <a:chExt cx="8050710" cy="1911534"/>
          </a:xfrm>
        </p:grpSpPr>
        <p:sp>
          <p:nvSpPr>
            <p:cNvPr id="714" name="Shape 714"/>
            <p:cNvSpPr/>
            <p:nvPr/>
          </p:nvSpPr>
          <p:spPr>
            <a:xfrm>
              <a:off x="120972" y="13554"/>
              <a:ext cx="1340051" cy="7540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72248" tIns="72248" rIns="72248" bIns="72248" numCol="1" anchor="ctr">
              <a:spAutoFit/>
            </a:bodyPr>
            <a:lstStyle/>
            <a:p>
              <a:pPr algn="ctr" defTabSz="584200">
                <a:lnSpc>
                  <a:spcPct val="90000"/>
                </a:lnSpc>
                <a:defRPr b="1" sz="4000">
                  <a:latin typeface="+mn-lt"/>
                  <a:ea typeface="+mn-ea"/>
                  <a:cs typeface="+mn-cs"/>
                  <a:sym typeface="Helvetica"/>
                </a:defRPr>
              </a:pPr>
              <a:r>
                <a:rPr b="0">
                  <a:latin typeface="Impact"/>
                  <a:ea typeface="Impact"/>
                  <a:cs typeface="Impact"/>
                  <a:sym typeface="Impact"/>
                </a:rPr>
                <a:t>-64</a:t>
              </a:r>
              <a:r>
                <a:rPr b="0">
                  <a:latin typeface="ヒラギノ角ゴ Std"/>
                  <a:ea typeface="ヒラギノ角ゴ Std"/>
                  <a:cs typeface="ヒラギノ角ゴ Std"/>
                  <a:sym typeface="ヒラギノ角ゴ Std"/>
                </a:rPr>
                <a:t>%</a:t>
              </a:r>
            </a:p>
          </p:txBody>
        </p:sp>
        <p:sp>
          <p:nvSpPr>
            <p:cNvPr id="715" name="Shape 715"/>
            <p:cNvSpPr/>
            <p:nvPr/>
          </p:nvSpPr>
          <p:spPr>
            <a:xfrm>
              <a:off x="1721737" y="775535"/>
              <a:ext cx="6449947" cy="5707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50分钟</a:t>
              </a:r>
            </a:p>
          </p:txBody>
        </p:sp>
        <p:sp>
          <p:nvSpPr>
            <p:cNvPr id="716" name="Shape 716"/>
            <p:cNvSpPr/>
            <p:nvPr/>
          </p:nvSpPr>
          <p:spPr>
            <a:xfrm>
              <a:off x="1552531" y="0"/>
              <a:ext cx="5132818" cy="807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4000"/>
              </a:lvl1pPr>
            </a:lstStyle>
            <a:p>
              <a:pPr/>
              <a:r>
                <a:t>持续集成+构建</a:t>
              </a:r>
            </a:p>
          </p:txBody>
        </p:sp>
        <p:sp>
          <p:nvSpPr>
            <p:cNvPr id="717" name="Shape 717"/>
            <p:cNvSpPr/>
            <p:nvPr/>
          </p:nvSpPr>
          <p:spPr>
            <a:xfrm>
              <a:off x="1719430" y="1340827"/>
              <a:ext cx="2440615" cy="570708"/>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r">
                <a:defRPr b="1" sz="3400">
                  <a:solidFill>
                    <a:srgbClr val="FFFFFF"/>
                  </a:solidFill>
                </a:defRPr>
              </a:lvl1pPr>
            </a:lstStyle>
            <a:p>
              <a:pPr/>
              <a:r>
                <a:t>18分钟</a:t>
              </a:r>
            </a:p>
          </p:txBody>
        </p:sp>
      </p:grpSp>
      <p:sp>
        <p:nvSpPr>
          <p:cNvPr id="719" name="Shape 719"/>
          <p:cNvSpPr/>
          <p:nvPr/>
        </p:nvSpPr>
        <p:spPr>
          <a:xfrm>
            <a:off x="2032815" y="6591033"/>
            <a:ext cx="1356174" cy="754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4000">
                <a:latin typeface="+mn-lt"/>
                <a:ea typeface="+mn-ea"/>
                <a:cs typeface="+mn-cs"/>
                <a:sym typeface="Helvetica"/>
              </a:defRPr>
            </a:pPr>
            <a:r>
              <a:rPr b="0">
                <a:latin typeface="Impact"/>
                <a:ea typeface="Impact"/>
                <a:cs typeface="Impact"/>
                <a:sym typeface="Impact"/>
              </a:rPr>
              <a:t>-50</a:t>
            </a:r>
            <a:r>
              <a:rPr b="0">
                <a:latin typeface="ヒラギノ角ゴ Std"/>
                <a:ea typeface="ヒラギノ角ゴ Std"/>
                <a:cs typeface="ヒラギノ角ゴ Std"/>
                <a:sym typeface="ヒラギノ角ゴ Std"/>
              </a:rPr>
              <a:t>%</a:t>
            </a:r>
          </a:p>
        </p:txBody>
      </p:sp>
      <p:sp>
        <p:nvSpPr>
          <p:cNvPr id="720" name="Shape 720"/>
          <p:cNvSpPr/>
          <p:nvPr/>
        </p:nvSpPr>
        <p:spPr>
          <a:xfrm>
            <a:off x="3577691" y="7152039"/>
            <a:ext cx="9158588" cy="57070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1个月</a:t>
            </a:r>
          </a:p>
        </p:txBody>
      </p:sp>
      <p:sp>
        <p:nvSpPr>
          <p:cNvPr id="721" name="Shape 721"/>
          <p:cNvSpPr/>
          <p:nvPr/>
        </p:nvSpPr>
        <p:spPr>
          <a:xfrm>
            <a:off x="3428008" y="6483174"/>
            <a:ext cx="3909214" cy="69041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4000"/>
            </a:lvl1pPr>
          </a:lstStyle>
          <a:p>
            <a:pPr/>
            <a:r>
              <a:t>交付周期</a:t>
            </a:r>
          </a:p>
        </p:txBody>
      </p:sp>
      <p:sp>
        <p:nvSpPr>
          <p:cNvPr id="722" name="Shape 722"/>
          <p:cNvSpPr/>
          <p:nvPr/>
        </p:nvSpPr>
        <p:spPr>
          <a:xfrm>
            <a:off x="3575384" y="7717331"/>
            <a:ext cx="4494359" cy="570708"/>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r">
              <a:defRPr b="1" sz="3400">
                <a:solidFill>
                  <a:srgbClr val="FFFFFF"/>
                </a:solidFill>
              </a:defRPr>
            </a:lvl1pPr>
          </a:lstStyle>
          <a:p>
            <a:pPr/>
            <a:r>
              <a:t>2周</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Shape 724"/>
          <p:cNvSpPr/>
          <p:nvPr>
            <p:ph type="title"/>
          </p:nvPr>
        </p:nvSpPr>
        <p:spPr>
          <a:prstGeom prst="rect">
            <a:avLst/>
          </a:prstGeom>
        </p:spPr>
        <p:txBody>
          <a:bodyPr/>
          <a:lstStyle/>
          <a:p>
            <a:pPr/>
            <a:r>
              <a:t>目前的系统</a:t>
            </a:r>
          </a:p>
        </p:txBody>
      </p:sp>
      <p:sp>
        <p:nvSpPr>
          <p:cNvPr id="725" name="Shape 72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29" name="Group 729"/>
          <p:cNvGrpSpPr/>
          <p:nvPr/>
        </p:nvGrpSpPr>
        <p:grpSpPr>
          <a:xfrm>
            <a:off x="2891898" y="5636807"/>
            <a:ext cx="2510854" cy="1294276"/>
            <a:chOff x="0" y="0"/>
            <a:chExt cx="2510852" cy="1294274"/>
          </a:xfrm>
        </p:grpSpPr>
        <p:sp>
          <p:nvSpPr>
            <p:cNvPr id="726" name="Shape 726"/>
            <p:cNvSpPr/>
            <p:nvPr/>
          </p:nvSpPr>
          <p:spPr>
            <a:xfrm>
              <a:off x="979676" y="0"/>
              <a:ext cx="1447518" cy="1270000"/>
            </a:xfrm>
            <a:prstGeom prst="roundRect">
              <a:avLst>
                <a:gd name="adj" fmla="val 15000"/>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合同存储</a:t>
              </a:r>
            </a:p>
          </p:txBody>
        </p:sp>
        <p:pic>
          <p:nvPicPr>
            <p:cNvPr id="727" name="pasted-image.png"/>
            <p:cNvPicPr>
              <a:picLocks noChangeAspect="1"/>
            </p:cNvPicPr>
            <p:nvPr/>
          </p:nvPicPr>
          <p:blipFill>
            <a:blip r:embed="rId3">
              <a:extLst/>
            </a:blip>
            <a:stretch>
              <a:fillRect/>
            </a:stretch>
          </p:blipFill>
          <p:spPr>
            <a:xfrm>
              <a:off x="1796738" y="758688"/>
              <a:ext cx="714115" cy="535587"/>
            </a:xfrm>
            <a:prstGeom prst="rect">
              <a:avLst/>
            </a:prstGeom>
            <a:ln w="12700" cap="flat">
              <a:noFill/>
              <a:miter lim="400000"/>
            </a:ln>
            <a:effectLst/>
          </p:spPr>
        </p:pic>
        <p:sp>
          <p:nvSpPr>
            <p:cNvPr id="728" name="Shape 728"/>
            <p:cNvSpPr/>
            <p:nvPr/>
          </p:nvSpPr>
          <p:spPr>
            <a:xfrm>
              <a:off x="0" y="635000"/>
              <a:ext cx="790455" cy="0"/>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738" name="Group 738"/>
          <p:cNvGrpSpPr/>
          <p:nvPr/>
        </p:nvGrpSpPr>
        <p:grpSpPr>
          <a:xfrm>
            <a:off x="6107172" y="2882848"/>
            <a:ext cx="6329865" cy="1550836"/>
            <a:chOff x="0" y="0"/>
            <a:chExt cx="6329863" cy="1550834"/>
          </a:xfrm>
        </p:grpSpPr>
        <p:sp>
          <p:nvSpPr>
            <p:cNvPr id="730" name="Shape 730"/>
            <p:cNvSpPr/>
            <p:nvPr/>
          </p:nvSpPr>
          <p:spPr>
            <a:xfrm>
              <a:off x="1740270" y="0"/>
              <a:ext cx="4589595" cy="1550835"/>
            </a:xfrm>
            <a:prstGeom prst="roundRect">
              <a:avLst>
                <a:gd name="adj" fmla="val 12284"/>
              </a:avLst>
            </a:prstGeom>
            <a:solidFill>
              <a:srgbClr val="FFFFFF"/>
            </a:solidFill>
            <a:ln w="76200" cap="flat">
              <a:solidFill>
                <a:srgbClr val="000000"/>
              </a:solidFill>
              <a:custDash>
                <a:ds d="600000" sp="600000"/>
              </a:custDash>
              <a:miter lim="400000"/>
            </a:ln>
            <a:effectLst/>
          </p:spPr>
          <p:txBody>
            <a:bodyPr wrap="square" lIns="65023" tIns="65023" rIns="65023" bIns="65023" numCol="1" anchor="ctr">
              <a:noAutofit/>
            </a:bodyPr>
            <a:lstStyle/>
            <a:p>
              <a:pPr/>
            </a:p>
          </p:txBody>
        </p:sp>
        <p:sp>
          <p:nvSpPr>
            <p:cNvPr id="731" name="Shape 731"/>
            <p:cNvSpPr/>
            <p:nvPr/>
          </p:nvSpPr>
          <p:spPr>
            <a:xfrm flipH="1" flipV="1">
              <a:off x="0" y="116369"/>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732" name="pasted-image.png"/>
            <p:cNvPicPr>
              <a:picLocks noChangeAspect="1"/>
            </p:cNvPicPr>
            <p:nvPr/>
          </p:nvPicPr>
          <p:blipFill>
            <a:blip r:embed="rId4">
              <a:extLst/>
            </a:blip>
            <a:stretch>
              <a:fillRect/>
            </a:stretch>
          </p:blipFill>
          <p:spPr>
            <a:xfrm>
              <a:off x="1728191" y="170369"/>
              <a:ext cx="1270001" cy="1270001"/>
            </a:xfrm>
            <a:prstGeom prst="rect">
              <a:avLst/>
            </a:prstGeom>
            <a:ln w="12700" cap="flat">
              <a:noFill/>
              <a:miter lim="400000"/>
            </a:ln>
            <a:effectLst/>
          </p:spPr>
        </p:pic>
        <p:pic>
          <p:nvPicPr>
            <p:cNvPr id="733" name="pasted-image.png"/>
            <p:cNvPicPr>
              <a:picLocks noChangeAspect="1"/>
            </p:cNvPicPr>
            <p:nvPr/>
          </p:nvPicPr>
          <p:blipFill>
            <a:blip r:embed="rId4">
              <a:extLst/>
            </a:blip>
            <a:stretch>
              <a:fillRect/>
            </a:stretch>
          </p:blipFill>
          <p:spPr>
            <a:xfrm>
              <a:off x="2963050" y="136350"/>
              <a:ext cx="1295401" cy="1295401"/>
            </a:xfrm>
            <a:prstGeom prst="rect">
              <a:avLst/>
            </a:prstGeom>
            <a:ln w="12700" cap="flat">
              <a:noFill/>
              <a:miter lim="400000"/>
            </a:ln>
            <a:effectLst/>
          </p:spPr>
        </p:pic>
        <p:sp>
          <p:nvSpPr>
            <p:cNvPr id="734" name="Shape 734"/>
            <p:cNvSpPr/>
            <p:nvPr/>
          </p:nvSpPr>
          <p:spPr>
            <a:xfrm>
              <a:off x="5092992" y="78269"/>
              <a:ext cx="991766" cy="1394297"/>
            </a:xfrm>
            <a:prstGeom prst="roundRect">
              <a:avLst>
                <a:gd name="adj" fmla="val 19208"/>
              </a:avLst>
            </a:prstGeom>
            <a:solidFill>
              <a:srgbClr val="000000"/>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CRM</a:t>
              </a:r>
            </a:p>
          </p:txBody>
        </p:sp>
        <p:sp>
          <p:nvSpPr>
            <p:cNvPr id="735" name="Shape 735"/>
            <p:cNvSpPr/>
            <p:nvPr/>
          </p:nvSpPr>
          <p:spPr>
            <a:xfrm>
              <a:off x="4236044" y="380190"/>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36" name="Shape 736"/>
            <p:cNvSpPr/>
            <p:nvPr/>
          </p:nvSpPr>
          <p:spPr>
            <a:xfrm flipH="1" flipV="1">
              <a:off x="4168470" y="1047600"/>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37" name="Shape 737"/>
            <p:cNvSpPr/>
            <p:nvPr/>
          </p:nvSpPr>
          <p:spPr>
            <a:xfrm flipH="1" flipV="1">
              <a:off x="52482" y="1396249"/>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745" name="Group 745"/>
          <p:cNvGrpSpPr/>
          <p:nvPr/>
        </p:nvGrpSpPr>
        <p:grpSpPr>
          <a:xfrm>
            <a:off x="2853574" y="2173176"/>
            <a:ext cx="2535127" cy="2952596"/>
            <a:chOff x="0" y="0"/>
            <a:chExt cx="2535125" cy="2952594"/>
          </a:xfrm>
        </p:grpSpPr>
        <p:sp>
          <p:nvSpPr>
            <p:cNvPr id="739" name="Shape 739"/>
            <p:cNvSpPr/>
            <p:nvPr/>
          </p:nvSpPr>
          <p:spPr>
            <a:xfrm>
              <a:off x="1000103" y="0"/>
              <a:ext cx="1535023" cy="1270000"/>
            </a:xfrm>
            <a:prstGeom prst="roundRect">
              <a:avLst>
                <a:gd name="adj" fmla="val 15000"/>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产品服务</a:t>
              </a:r>
            </a:p>
          </p:txBody>
        </p:sp>
        <p:sp>
          <p:nvSpPr>
            <p:cNvPr id="740" name="Shape 740"/>
            <p:cNvSpPr/>
            <p:nvPr/>
          </p:nvSpPr>
          <p:spPr>
            <a:xfrm>
              <a:off x="1000103" y="1645896"/>
              <a:ext cx="1535023" cy="1270001"/>
            </a:xfrm>
            <a:prstGeom prst="roundRect">
              <a:avLst>
                <a:gd name="adj" fmla="val 15000"/>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用户服务</a:t>
              </a:r>
            </a:p>
          </p:txBody>
        </p:sp>
        <p:pic>
          <p:nvPicPr>
            <p:cNvPr id="741" name="pasted-image.png"/>
            <p:cNvPicPr>
              <a:picLocks noChangeAspect="1"/>
            </p:cNvPicPr>
            <p:nvPr/>
          </p:nvPicPr>
          <p:blipFill>
            <a:blip r:embed="rId5">
              <a:extLst/>
            </a:blip>
            <a:stretch>
              <a:fillRect/>
            </a:stretch>
          </p:blipFill>
          <p:spPr>
            <a:xfrm>
              <a:off x="1981178" y="781269"/>
              <a:ext cx="523343" cy="523343"/>
            </a:xfrm>
            <a:prstGeom prst="rect">
              <a:avLst/>
            </a:prstGeom>
            <a:ln w="12700" cap="flat">
              <a:noFill/>
              <a:miter lim="400000"/>
            </a:ln>
            <a:effectLst/>
          </p:spPr>
        </p:pic>
        <p:sp>
          <p:nvSpPr>
            <p:cNvPr id="742" name="Shape 742"/>
            <p:cNvSpPr/>
            <p:nvPr/>
          </p:nvSpPr>
          <p:spPr>
            <a:xfrm flipH="1" flipV="1">
              <a:off x="0" y="635000"/>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43" name="Shape 743"/>
            <p:cNvSpPr/>
            <p:nvPr/>
          </p:nvSpPr>
          <p:spPr>
            <a:xfrm flipH="1">
              <a:off x="29375" y="2239797"/>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744" name="pasted-image.png"/>
            <p:cNvPicPr>
              <a:picLocks noChangeAspect="1"/>
            </p:cNvPicPr>
            <p:nvPr/>
          </p:nvPicPr>
          <p:blipFill>
            <a:blip r:embed="rId5">
              <a:extLst/>
            </a:blip>
            <a:stretch>
              <a:fillRect/>
            </a:stretch>
          </p:blipFill>
          <p:spPr>
            <a:xfrm>
              <a:off x="1981178" y="2429252"/>
              <a:ext cx="523343" cy="523343"/>
            </a:xfrm>
            <a:prstGeom prst="rect">
              <a:avLst/>
            </a:prstGeom>
            <a:ln w="12700" cap="flat">
              <a:noFill/>
              <a:miter lim="400000"/>
            </a:ln>
            <a:effectLst/>
          </p:spPr>
        </p:pic>
      </p:grpSp>
      <p:grpSp>
        <p:nvGrpSpPr>
          <p:cNvPr id="749" name="Group 749"/>
          <p:cNvGrpSpPr/>
          <p:nvPr/>
        </p:nvGrpSpPr>
        <p:grpSpPr>
          <a:xfrm>
            <a:off x="10153051" y="4958778"/>
            <a:ext cx="1479687" cy="2507859"/>
            <a:chOff x="0" y="0"/>
            <a:chExt cx="1479685" cy="2507858"/>
          </a:xfrm>
        </p:grpSpPr>
        <p:sp>
          <p:nvSpPr>
            <p:cNvPr id="746" name="Shape 746"/>
            <p:cNvSpPr/>
            <p:nvPr/>
          </p:nvSpPr>
          <p:spPr>
            <a:xfrm>
              <a:off x="961828" y="0"/>
              <a:ext cx="517858" cy="2507859"/>
            </a:xfrm>
            <a:prstGeom prst="roundRect">
              <a:avLst>
                <a:gd name="adj" fmla="val 50000"/>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FFFFFF"/>
                  </a:solidFill>
                </a:defRPr>
              </a:lvl1pPr>
            </a:lstStyle>
            <a:p>
              <a:pPr/>
              <a:r>
                <a:t>合同管理系统</a:t>
              </a:r>
            </a:p>
          </p:txBody>
        </p:sp>
        <p:sp>
          <p:nvSpPr>
            <p:cNvPr id="747" name="Shape 747"/>
            <p:cNvSpPr/>
            <p:nvPr/>
          </p:nvSpPr>
          <p:spPr>
            <a:xfrm>
              <a:off x="38100" y="1048711"/>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48" name="Shape 748"/>
            <p:cNvSpPr/>
            <p:nvPr/>
          </p:nvSpPr>
          <p:spPr>
            <a:xfrm flipH="1">
              <a:off x="0" y="1691811"/>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755" name="Group 755"/>
          <p:cNvGrpSpPr/>
          <p:nvPr/>
        </p:nvGrpSpPr>
        <p:grpSpPr>
          <a:xfrm>
            <a:off x="59771" y="2165804"/>
            <a:ext cx="2655606" cy="6566111"/>
            <a:chOff x="0" y="0"/>
            <a:chExt cx="2655604" cy="6566110"/>
          </a:xfrm>
        </p:grpSpPr>
        <p:sp>
          <p:nvSpPr>
            <p:cNvPr id="750" name="Shape 750"/>
            <p:cNvSpPr/>
            <p:nvPr/>
          </p:nvSpPr>
          <p:spPr>
            <a:xfrm>
              <a:off x="2137747" y="0"/>
              <a:ext cx="517858" cy="6566111"/>
            </a:xfrm>
            <a:prstGeom prst="roundRect">
              <a:avLst>
                <a:gd name="adj" fmla="val 50000"/>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a:solidFill>
                    <a:srgbClr val="FFFFFF"/>
                  </a:solidFill>
                </a:defRPr>
              </a:lvl1pPr>
            </a:lstStyle>
            <a:p>
              <a:pPr/>
              <a:r>
                <a:t>合同在线签署系统</a:t>
              </a:r>
            </a:p>
          </p:txBody>
        </p:sp>
        <p:pic>
          <p:nvPicPr>
            <p:cNvPr id="751" name="@COLLECTION_go-break-silos.pdf"/>
            <p:cNvPicPr>
              <a:picLocks noChangeAspect="1"/>
            </p:cNvPicPr>
            <p:nvPr/>
          </p:nvPicPr>
          <p:blipFill>
            <a:blip r:embed="rId6">
              <a:extLst/>
            </a:blip>
            <a:stretch>
              <a:fillRect/>
            </a:stretch>
          </p:blipFill>
          <p:spPr>
            <a:xfrm>
              <a:off x="0" y="1167745"/>
              <a:ext cx="1270000" cy="1270001"/>
            </a:xfrm>
            <a:prstGeom prst="rect">
              <a:avLst/>
            </a:prstGeom>
            <a:ln w="12700" cap="flat">
              <a:noFill/>
              <a:miter lim="400000"/>
            </a:ln>
            <a:effectLst/>
          </p:spPr>
        </p:pic>
        <p:sp>
          <p:nvSpPr>
            <p:cNvPr id="752" name="Shape 752"/>
            <p:cNvSpPr/>
            <p:nvPr/>
          </p:nvSpPr>
          <p:spPr>
            <a:xfrm>
              <a:off x="1323161" y="1662464"/>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53" name="Shape 753"/>
            <p:cNvSpPr/>
            <p:nvPr/>
          </p:nvSpPr>
          <p:spPr>
            <a:xfrm>
              <a:off x="1297995" y="4962152"/>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754" name="@COLLECTION_go-break-silos.pdf"/>
            <p:cNvPicPr>
              <a:picLocks noChangeAspect="1"/>
            </p:cNvPicPr>
            <p:nvPr/>
          </p:nvPicPr>
          <p:blipFill>
            <a:blip r:embed="rId6">
              <a:extLst/>
            </a:blip>
            <a:stretch>
              <a:fillRect/>
            </a:stretch>
          </p:blipFill>
          <p:spPr>
            <a:xfrm>
              <a:off x="112173" y="4454152"/>
              <a:ext cx="1270001" cy="1270001"/>
            </a:xfrm>
            <a:prstGeom prst="rect">
              <a:avLst/>
            </a:prstGeom>
            <a:ln w="12700" cap="flat">
              <a:noFill/>
              <a:miter lim="400000"/>
            </a:ln>
            <a:effectLst/>
          </p:spPr>
        </p:pic>
      </p:grpSp>
      <p:grpSp>
        <p:nvGrpSpPr>
          <p:cNvPr id="760" name="Group 760"/>
          <p:cNvGrpSpPr/>
          <p:nvPr/>
        </p:nvGrpSpPr>
        <p:grpSpPr>
          <a:xfrm>
            <a:off x="5403166" y="5636807"/>
            <a:ext cx="2203374" cy="1284532"/>
            <a:chOff x="0" y="0"/>
            <a:chExt cx="2203373" cy="1284530"/>
          </a:xfrm>
        </p:grpSpPr>
        <p:grpSp>
          <p:nvGrpSpPr>
            <p:cNvPr id="758" name="Group 758"/>
            <p:cNvGrpSpPr/>
            <p:nvPr/>
          </p:nvGrpSpPr>
          <p:grpSpPr>
            <a:xfrm>
              <a:off x="0" y="0"/>
              <a:ext cx="2108862" cy="1270000"/>
              <a:chOff x="0" y="0"/>
              <a:chExt cx="2108861" cy="1270000"/>
            </a:xfrm>
          </p:grpSpPr>
          <p:sp>
            <p:nvSpPr>
              <p:cNvPr id="756" name="Shape 756"/>
              <p:cNvSpPr/>
              <p:nvPr/>
            </p:nvSpPr>
            <p:spPr>
              <a:xfrm>
                <a:off x="838861" y="0"/>
                <a:ext cx="1270001" cy="1270000"/>
              </a:xfrm>
              <a:prstGeom prst="roundRect">
                <a:avLst>
                  <a:gd name="adj" fmla="val 15000"/>
                </a:avLst>
              </a:prstGeom>
              <a:solidFill>
                <a:schemeClr val="accent2"/>
              </a:solidFill>
              <a:ln w="12700" cap="flat">
                <a:solidFill>
                  <a:srgbClr val="4A7EBB"/>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b="1">
                    <a:solidFill>
                      <a:srgbClr val="FFFFFF"/>
                    </a:solidFill>
                  </a:defRPr>
                </a:pPr>
                <a:r>
                  <a:t>合同</a:t>
                </a:r>
              </a:p>
              <a:p>
                <a:pPr algn="ctr">
                  <a:defRPr b="1">
                    <a:solidFill>
                      <a:srgbClr val="FFFFFF"/>
                    </a:solidFill>
                  </a:defRPr>
                </a:pPr>
                <a:r>
                  <a:t>传输</a:t>
                </a:r>
              </a:p>
            </p:txBody>
          </p:sp>
          <p:sp>
            <p:nvSpPr>
              <p:cNvPr id="757" name="Shape 757"/>
              <p:cNvSpPr/>
              <p:nvPr/>
            </p:nvSpPr>
            <p:spPr>
              <a:xfrm>
                <a:off x="0" y="673100"/>
                <a:ext cx="790455" cy="0"/>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pic>
          <p:nvPicPr>
            <p:cNvPr id="759" name="pasted-image.png"/>
            <p:cNvPicPr>
              <a:picLocks noChangeAspect="1"/>
            </p:cNvPicPr>
            <p:nvPr/>
          </p:nvPicPr>
          <p:blipFill>
            <a:blip r:embed="rId7">
              <a:extLst/>
            </a:blip>
            <a:stretch>
              <a:fillRect/>
            </a:stretch>
          </p:blipFill>
          <p:spPr>
            <a:xfrm>
              <a:off x="1567973" y="776211"/>
              <a:ext cx="635401" cy="508320"/>
            </a:xfrm>
            <a:prstGeom prst="rect">
              <a:avLst/>
            </a:prstGeom>
            <a:ln w="12700" cap="flat">
              <a:noFill/>
              <a:miter lim="400000"/>
            </a:ln>
            <a:effectLst/>
          </p:spPr>
        </p:pic>
      </p:grpSp>
      <p:grpSp>
        <p:nvGrpSpPr>
          <p:cNvPr id="765" name="Group 765"/>
          <p:cNvGrpSpPr/>
          <p:nvPr/>
        </p:nvGrpSpPr>
        <p:grpSpPr>
          <a:xfrm>
            <a:off x="7627648" y="4796013"/>
            <a:ext cx="2321842" cy="2148895"/>
            <a:chOff x="0" y="0"/>
            <a:chExt cx="2321841" cy="2148893"/>
          </a:xfrm>
        </p:grpSpPr>
        <p:sp>
          <p:nvSpPr>
            <p:cNvPr id="761" name="Shape 761"/>
            <p:cNvSpPr/>
            <p:nvPr/>
          </p:nvSpPr>
          <p:spPr>
            <a:xfrm>
              <a:off x="874324" y="878894"/>
              <a:ext cx="1447518" cy="1270001"/>
            </a:xfrm>
            <a:prstGeom prst="roundRect">
              <a:avLst>
                <a:gd name="adj" fmla="val 15000"/>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b="1">
                  <a:solidFill>
                    <a:srgbClr val="FFFFFF"/>
                  </a:solidFill>
                </a:defRPr>
              </a:pPr>
              <a:r>
                <a:t>合同</a:t>
              </a:r>
            </a:p>
            <a:p>
              <a:pPr algn="ctr">
                <a:defRPr b="1">
                  <a:solidFill>
                    <a:srgbClr val="FFFFFF"/>
                  </a:solidFill>
                </a:defRPr>
              </a:pPr>
              <a:r>
                <a:t>服务</a:t>
              </a:r>
            </a:p>
          </p:txBody>
        </p:sp>
        <p:sp>
          <p:nvSpPr>
            <p:cNvPr id="762" name="Shape 762"/>
            <p:cNvSpPr/>
            <p:nvPr/>
          </p:nvSpPr>
          <p:spPr>
            <a:xfrm>
              <a:off x="0" y="1513894"/>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63" name="Shape 763"/>
            <p:cNvSpPr/>
            <p:nvPr/>
          </p:nvSpPr>
          <p:spPr>
            <a:xfrm flipV="1">
              <a:off x="1369483" y="0"/>
              <a:ext cx="1" cy="790455"/>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764" name="Shape 764"/>
            <p:cNvSpPr/>
            <p:nvPr/>
          </p:nvSpPr>
          <p:spPr>
            <a:xfrm flipV="1">
              <a:off x="1942363" y="0"/>
              <a:ext cx="1" cy="790455"/>
            </a:xfrm>
            <a:prstGeom prst="line">
              <a:avLst/>
            </a:prstGeom>
            <a:noFill/>
            <a:ln w="127000" cap="flat">
              <a:solidFill>
                <a:schemeClr val="accent1"/>
              </a:solidFill>
              <a:prstDash val="solid"/>
              <a:bevel/>
              <a:head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772" name="Group 772"/>
          <p:cNvGrpSpPr/>
          <p:nvPr/>
        </p:nvGrpSpPr>
        <p:grpSpPr>
          <a:xfrm>
            <a:off x="2891898" y="6911328"/>
            <a:ext cx="4729463" cy="2039375"/>
            <a:chOff x="0" y="0"/>
            <a:chExt cx="4729462" cy="2039373"/>
          </a:xfrm>
        </p:grpSpPr>
        <p:sp>
          <p:nvSpPr>
            <p:cNvPr id="766" name="Shape 766"/>
            <p:cNvSpPr/>
            <p:nvPr/>
          </p:nvSpPr>
          <p:spPr>
            <a:xfrm>
              <a:off x="979676" y="708314"/>
              <a:ext cx="1447518" cy="1270001"/>
            </a:xfrm>
            <a:prstGeom prst="roundRect">
              <a:avLst>
                <a:gd name="adj" fmla="val 15000"/>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合同生成</a:t>
              </a:r>
            </a:p>
          </p:txBody>
        </p:sp>
        <p:sp>
          <p:nvSpPr>
            <p:cNvPr id="767" name="Shape 767"/>
            <p:cNvSpPr/>
            <p:nvPr/>
          </p:nvSpPr>
          <p:spPr>
            <a:xfrm>
              <a:off x="1703434" y="0"/>
              <a:ext cx="1" cy="790455"/>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770" name="Group 770"/>
            <p:cNvGrpSpPr/>
            <p:nvPr/>
          </p:nvGrpSpPr>
          <p:grpSpPr>
            <a:xfrm>
              <a:off x="2561863" y="748855"/>
              <a:ext cx="2167600" cy="1290519"/>
              <a:chOff x="0" y="0"/>
              <a:chExt cx="2167598" cy="1290518"/>
            </a:xfrm>
          </p:grpSpPr>
          <p:pic>
            <p:nvPicPr>
              <p:cNvPr id="768" name="pasted-image.png"/>
              <p:cNvPicPr>
                <a:picLocks noChangeAspect="1"/>
              </p:cNvPicPr>
              <p:nvPr/>
            </p:nvPicPr>
            <p:blipFill>
              <a:blip r:embed="rId8">
                <a:extLst/>
              </a:blip>
              <a:stretch>
                <a:fillRect/>
              </a:stretch>
            </p:blipFill>
            <p:spPr>
              <a:xfrm>
                <a:off x="877079" y="0"/>
                <a:ext cx="1290520" cy="1290519"/>
              </a:xfrm>
              <a:prstGeom prst="rect">
                <a:avLst/>
              </a:prstGeom>
              <a:ln w="12700" cap="flat">
                <a:noFill/>
                <a:miter lim="400000"/>
              </a:ln>
              <a:effectLst/>
            </p:spPr>
          </p:pic>
          <p:sp>
            <p:nvSpPr>
              <p:cNvPr id="769" name="Shape 769"/>
              <p:cNvSpPr/>
              <p:nvPr/>
            </p:nvSpPr>
            <p:spPr>
              <a:xfrm>
                <a:off x="0" y="632559"/>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771" name="Shape 771"/>
            <p:cNvSpPr/>
            <p:nvPr/>
          </p:nvSpPr>
          <p:spPr>
            <a:xfrm>
              <a:off x="0" y="1305214"/>
              <a:ext cx="790455" cy="1"/>
            </a:xfrm>
            <a:prstGeom prst="line">
              <a:avLst/>
            </a:prstGeom>
            <a:noFill/>
            <a:ln w="127000" cap="flat">
              <a:solidFill>
                <a:schemeClr val="accent1"/>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7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7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7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7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7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9" grpId="6"/>
      <p:bldP build="whole" bldLvl="1" animBg="1" rev="0" advAuto="0" spid="760" grpId="4"/>
      <p:bldP build="whole" bldLvl="1" animBg="1" rev="0" advAuto="0" spid="772" grpId="7"/>
      <p:bldP build="whole" bldLvl="1" animBg="1" rev="0" advAuto="0" spid="729" grpId="3"/>
      <p:bldP build="whole" bldLvl="1" animBg="1" rev="0" advAuto="0" spid="738" grpId="2"/>
      <p:bldP build="whole" bldLvl="1" animBg="1" rev="0" advAuto="0" spid="745" grpId="1"/>
      <p:bldP build="whole" bldLvl="1" animBg="1" rev="0" advAuto="0" spid="765" grpId="5"/>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ph type="title"/>
          </p:nvPr>
        </p:nvSpPr>
        <p:spPr>
          <a:prstGeom prst="rect">
            <a:avLst/>
          </a:prstGeom>
        </p:spPr>
        <p:txBody>
          <a:bodyPr/>
          <a:lstStyle/>
          <a:p>
            <a:pPr/>
            <a:r>
              <a:t>技术栈与核心工具</a:t>
            </a:r>
          </a:p>
        </p:txBody>
      </p:sp>
      <p:grpSp>
        <p:nvGrpSpPr>
          <p:cNvPr id="781" name="Group 781"/>
          <p:cNvGrpSpPr/>
          <p:nvPr/>
        </p:nvGrpSpPr>
        <p:grpSpPr>
          <a:xfrm>
            <a:off x="750637" y="1939160"/>
            <a:ext cx="11381142" cy="900823"/>
            <a:chOff x="0" y="0"/>
            <a:chExt cx="11381140" cy="900822"/>
          </a:xfrm>
        </p:grpSpPr>
        <p:grpSp>
          <p:nvGrpSpPr>
            <p:cNvPr id="779" name="Group 779"/>
            <p:cNvGrpSpPr/>
            <p:nvPr/>
          </p:nvGrpSpPr>
          <p:grpSpPr>
            <a:xfrm>
              <a:off x="0" y="0"/>
              <a:ext cx="1535023" cy="900823"/>
              <a:chOff x="0" y="0"/>
              <a:chExt cx="1535022" cy="900822"/>
            </a:xfrm>
          </p:grpSpPr>
          <p:sp>
            <p:nvSpPr>
              <p:cNvPr id="777" name="Shape 777"/>
              <p:cNvSpPr/>
              <p:nvPr/>
            </p:nvSpPr>
            <p:spPr>
              <a:xfrm>
                <a:off x="0" y="0"/>
                <a:ext cx="1535023" cy="855369"/>
              </a:xfrm>
              <a:prstGeom prst="roundRect">
                <a:avLst>
                  <a:gd name="adj" fmla="val 22271"/>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a:solidFill>
                      <a:srgbClr val="FFFFFF"/>
                    </a:solidFill>
                  </a:defRPr>
                </a:lvl1pPr>
              </a:lstStyle>
              <a:p>
                <a:pPr/>
                <a:r>
                  <a:t>产品服务</a:t>
                </a:r>
              </a:p>
            </p:txBody>
          </p:sp>
          <p:pic>
            <p:nvPicPr>
              <p:cNvPr id="778" name="pasted-image.png"/>
              <p:cNvPicPr>
                <a:picLocks noChangeAspect="1"/>
              </p:cNvPicPr>
              <p:nvPr/>
            </p:nvPicPr>
            <p:blipFill>
              <a:blip r:embed="rId3">
                <a:extLst/>
              </a:blip>
              <a:stretch>
                <a:fillRect/>
              </a:stretch>
            </p:blipFill>
            <p:spPr>
              <a:xfrm>
                <a:off x="1005365" y="377480"/>
                <a:ext cx="523343" cy="523343"/>
              </a:xfrm>
              <a:prstGeom prst="rect">
                <a:avLst/>
              </a:prstGeom>
              <a:ln w="12700" cap="flat">
                <a:noFill/>
                <a:miter lim="400000"/>
              </a:ln>
              <a:effectLst/>
            </p:spPr>
          </p:pic>
        </p:grpSp>
        <p:sp>
          <p:nvSpPr>
            <p:cNvPr id="780" name="Shape 780"/>
            <p:cNvSpPr/>
            <p:nvPr/>
          </p:nvSpPr>
          <p:spPr>
            <a:xfrm>
              <a:off x="1592488" y="144087"/>
              <a:ext cx="9788653" cy="536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从现有的数据库中读取产品数据，使用Redis进行缓存</a:t>
              </a:r>
            </a:p>
          </p:txBody>
        </p:sp>
      </p:grpSp>
      <p:grpSp>
        <p:nvGrpSpPr>
          <p:cNvPr id="786" name="Group 786"/>
          <p:cNvGrpSpPr/>
          <p:nvPr/>
        </p:nvGrpSpPr>
        <p:grpSpPr>
          <a:xfrm>
            <a:off x="782387" y="2980767"/>
            <a:ext cx="11355742" cy="900824"/>
            <a:chOff x="0" y="0"/>
            <a:chExt cx="11355740" cy="900822"/>
          </a:xfrm>
        </p:grpSpPr>
        <p:grpSp>
          <p:nvGrpSpPr>
            <p:cNvPr id="784" name="Group 784"/>
            <p:cNvGrpSpPr/>
            <p:nvPr/>
          </p:nvGrpSpPr>
          <p:grpSpPr>
            <a:xfrm>
              <a:off x="0" y="0"/>
              <a:ext cx="1535023" cy="900823"/>
              <a:chOff x="0" y="0"/>
              <a:chExt cx="1535022" cy="900822"/>
            </a:xfrm>
          </p:grpSpPr>
          <p:sp>
            <p:nvSpPr>
              <p:cNvPr id="782" name="Shape 782"/>
              <p:cNvSpPr/>
              <p:nvPr/>
            </p:nvSpPr>
            <p:spPr>
              <a:xfrm>
                <a:off x="0" y="0"/>
                <a:ext cx="1535023" cy="855369"/>
              </a:xfrm>
              <a:prstGeom prst="roundRect">
                <a:avLst>
                  <a:gd name="adj" fmla="val 22271"/>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a:solidFill>
                      <a:srgbClr val="FFFFFF"/>
                    </a:solidFill>
                  </a:defRPr>
                </a:lvl1pPr>
              </a:lstStyle>
              <a:p>
                <a:pPr/>
                <a:r>
                  <a:t>客户服务</a:t>
                </a:r>
              </a:p>
            </p:txBody>
          </p:sp>
          <p:pic>
            <p:nvPicPr>
              <p:cNvPr id="783" name="pasted-image.png"/>
              <p:cNvPicPr>
                <a:picLocks noChangeAspect="1"/>
              </p:cNvPicPr>
              <p:nvPr/>
            </p:nvPicPr>
            <p:blipFill>
              <a:blip r:embed="rId3">
                <a:extLst/>
              </a:blip>
              <a:stretch>
                <a:fillRect/>
              </a:stretch>
            </p:blipFill>
            <p:spPr>
              <a:xfrm>
                <a:off x="1005365" y="377480"/>
                <a:ext cx="523343" cy="523343"/>
              </a:xfrm>
              <a:prstGeom prst="rect">
                <a:avLst/>
              </a:prstGeom>
              <a:ln w="12700" cap="flat">
                <a:noFill/>
                <a:miter lim="400000"/>
              </a:ln>
              <a:effectLst/>
            </p:spPr>
          </p:pic>
        </p:grpSp>
        <p:sp>
          <p:nvSpPr>
            <p:cNvPr id="785" name="Shape 785"/>
            <p:cNvSpPr/>
            <p:nvPr/>
          </p:nvSpPr>
          <p:spPr>
            <a:xfrm>
              <a:off x="1567088" y="144087"/>
              <a:ext cx="9788653" cy="536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从现有的数据库中读取客户数据，使用Redis进行缓存</a:t>
              </a:r>
            </a:p>
          </p:txBody>
        </p:sp>
      </p:grpSp>
      <p:grpSp>
        <p:nvGrpSpPr>
          <p:cNvPr id="790" name="Group 790"/>
          <p:cNvGrpSpPr/>
          <p:nvPr/>
        </p:nvGrpSpPr>
        <p:grpSpPr>
          <a:xfrm>
            <a:off x="766748" y="4047775"/>
            <a:ext cx="11487415" cy="930728"/>
            <a:chOff x="0" y="0"/>
            <a:chExt cx="11487414" cy="930727"/>
          </a:xfrm>
        </p:grpSpPr>
        <p:sp>
          <p:nvSpPr>
            <p:cNvPr id="787" name="Shape 787"/>
            <p:cNvSpPr/>
            <p:nvPr/>
          </p:nvSpPr>
          <p:spPr>
            <a:xfrm>
              <a:off x="0" y="0"/>
              <a:ext cx="1535023" cy="855369"/>
            </a:xfrm>
            <a:prstGeom prst="roundRect">
              <a:avLst>
                <a:gd name="adj" fmla="val 22271"/>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a:solidFill>
                    <a:srgbClr val="FFFFFF"/>
                  </a:solidFill>
                </a:defRPr>
              </a:lvl1pPr>
            </a:lstStyle>
            <a:p>
              <a:pPr/>
              <a:r>
                <a:t>合同存储</a:t>
              </a:r>
            </a:p>
          </p:txBody>
        </p:sp>
        <p:sp>
          <p:nvSpPr>
            <p:cNvPr id="788" name="Shape 788"/>
            <p:cNvSpPr/>
            <p:nvPr/>
          </p:nvSpPr>
          <p:spPr>
            <a:xfrm>
              <a:off x="1567088" y="93286"/>
              <a:ext cx="9920327"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提供接口, 存储签约的合同. PostgreSQL(JSON type)</a:t>
              </a:r>
            </a:p>
          </p:txBody>
        </p:sp>
        <p:pic>
          <p:nvPicPr>
            <p:cNvPr id="789" name="pasted-image.png"/>
            <p:cNvPicPr>
              <a:picLocks noChangeAspect="1"/>
            </p:cNvPicPr>
            <p:nvPr/>
          </p:nvPicPr>
          <p:blipFill>
            <a:blip r:embed="rId4">
              <a:extLst/>
            </a:blip>
            <a:srcRect l="0" t="0" r="0" b="0"/>
            <a:stretch>
              <a:fillRect/>
            </a:stretch>
          </p:blipFill>
          <p:spPr>
            <a:xfrm>
              <a:off x="919643" y="395140"/>
              <a:ext cx="714116" cy="535588"/>
            </a:xfrm>
            <a:prstGeom prst="rect">
              <a:avLst/>
            </a:prstGeom>
            <a:ln w="12700" cap="flat">
              <a:noFill/>
              <a:miter lim="400000"/>
            </a:ln>
            <a:effectLst/>
          </p:spPr>
        </p:pic>
      </p:grpSp>
      <p:grpSp>
        <p:nvGrpSpPr>
          <p:cNvPr id="794" name="Group 794"/>
          <p:cNvGrpSpPr/>
          <p:nvPr/>
        </p:nvGrpSpPr>
        <p:grpSpPr>
          <a:xfrm>
            <a:off x="767350" y="5150872"/>
            <a:ext cx="9581297" cy="936004"/>
            <a:chOff x="0" y="0"/>
            <a:chExt cx="9581296" cy="936003"/>
          </a:xfrm>
        </p:grpSpPr>
        <p:sp>
          <p:nvSpPr>
            <p:cNvPr id="791" name="Shape 791"/>
            <p:cNvSpPr/>
            <p:nvPr/>
          </p:nvSpPr>
          <p:spPr>
            <a:xfrm>
              <a:off x="0" y="0"/>
              <a:ext cx="1535023" cy="855369"/>
            </a:xfrm>
            <a:prstGeom prst="roundRect">
              <a:avLst>
                <a:gd name="adj" fmla="val 22271"/>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a:solidFill>
                    <a:srgbClr val="FFFFFF"/>
                  </a:solidFill>
                </a:defRPr>
              </a:lvl1pPr>
            </a:lstStyle>
            <a:p>
              <a:pPr/>
              <a:r>
                <a:t>合同传输</a:t>
              </a:r>
            </a:p>
          </p:txBody>
        </p:sp>
        <p:sp>
          <p:nvSpPr>
            <p:cNvPr id="792" name="Shape 792"/>
            <p:cNvSpPr/>
            <p:nvPr/>
          </p:nvSpPr>
          <p:spPr>
            <a:xfrm>
              <a:off x="1655988" y="144086"/>
              <a:ext cx="7925309"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使用Resque作为定时任务(Redis作为存储)</a:t>
              </a:r>
            </a:p>
          </p:txBody>
        </p:sp>
        <p:pic>
          <p:nvPicPr>
            <p:cNvPr id="793" name="pasted-image.png"/>
            <p:cNvPicPr>
              <a:picLocks noChangeAspect="1"/>
            </p:cNvPicPr>
            <p:nvPr/>
          </p:nvPicPr>
          <p:blipFill>
            <a:blip r:embed="rId5">
              <a:extLst/>
            </a:blip>
            <a:stretch>
              <a:fillRect/>
            </a:stretch>
          </p:blipFill>
          <p:spPr>
            <a:xfrm>
              <a:off x="958331" y="427683"/>
              <a:ext cx="635400" cy="508321"/>
            </a:xfrm>
            <a:prstGeom prst="rect">
              <a:avLst/>
            </a:prstGeom>
            <a:ln w="12700" cap="flat">
              <a:noFill/>
              <a:miter lim="400000"/>
            </a:ln>
            <a:effectLst/>
          </p:spPr>
        </p:pic>
      </p:grpSp>
      <p:sp>
        <p:nvSpPr>
          <p:cNvPr id="795" name="Shape 795"/>
          <p:cNvSpPr/>
          <p:nvPr/>
        </p:nvSpPr>
        <p:spPr>
          <a:xfrm>
            <a:off x="773063" y="6203169"/>
            <a:ext cx="1535024" cy="855369"/>
          </a:xfrm>
          <a:prstGeom prst="roundRect">
            <a:avLst>
              <a:gd name="adj" fmla="val 22271"/>
            </a:avLst>
          </a:prstGeom>
          <a:solidFill>
            <a:schemeClr val="accent2"/>
          </a:solidFill>
          <a:ln w="25400">
            <a:solidFill>
              <a:srgbClr val="8C3A38"/>
            </a:solidFill>
            <a:bevel/>
          </a:ln>
          <a:extLst>
            <a:ext uri="{C572A759-6A51-4108-AA02-DFA0A04FC94B}">
              <ma14:wrappingTextBoxFlag xmlns:ma14="http://schemas.microsoft.com/office/mac/drawingml/2011/main" val="1"/>
            </a:ext>
          </a:extLst>
        </p:spPr>
        <p:txBody>
          <a:bodyPr lIns="65023" tIns="65023" rIns="65023" bIns="65023"/>
          <a:lstStyle>
            <a:lvl1pPr algn="ctr">
              <a:defRPr b="1">
                <a:solidFill>
                  <a:srgbClr val="FFFFFF"/>
                </a:solidFill>
              </a:defRPr>
            </a:lvl1pPr>
          </a:lstStyle>
          <a:p>
            <a:pPr/>
            <a:r>
              <a:t>合同服务</a:t>
            </a:r>
          </a:p>
        </p:txBody>
      </p:sp>
      <p:sp>
        <p:nvSpPr>
          <p:cNvPr id="796" name="Shape 796"/>
          <p:cNvSpPr/>
          <p:nvPr/>
        </p:nvSpPr>
        <p:spPr>
          <a:xfrm>
            <a:off x="2467152" y="6347255"/>
            <a:ext cx="4399383" cy="536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提供接口获取/存储合同</a:t>
            </a:r>
          </a:p>
        </p:txBody>
      </p:sp>
      <p:sp>
        <p:nvSpPr>
          <p:cNvPr id="797" name="Shape 797"/>
          <p:cNvSpPr/>
          <p:nvPr/>
        </p:nvSpPr>
        <p:spPr>
          <a:xfrm>
            <a:off x="770843" y="7224721"/>
            <a:ext cx="1535023" cy="855369"/>
          </a:xfrm>
          <a:prstGeom prst="roundRect">
            <a:avLst>
              <a:gd name="adj" fmla="val 22271"/>
            </a:avLst>
          </a:prstGeom>
          <a:solidFill>
            <a:schemeClr val="accent2"/>
          </a:solidFill>
          <a:ln w="25400">
            <a:solidFill>
              <a:srgbClr val="8C3A38"/>
            </a:solidFill>
            <a:bevel/>
          </a:ln>
          <a:extLst>
            <a:ext uri="{C572A759-6A51-4108-AA02-DFA0A04FC94B}">
              <ma14:wrappingTextBoxFlag xmlns:ma14="http://schemas.microsoft.com/office/mac/drawingml/2011/main" val="1"/>
            </a:ext>
          </a:extLst>
        </p:spPr>
        <p:txBody>
          <a:bodyPr lIns="65023" tIns="65023" rIns="65023" bIns="65023"/>
          <a:lstStyle>
            <a:lvl1pPr algn="ctr">
              <a:defRPr b="1">
                <a:solidFill>
                  <a:srgbClr val="FFFFFF"/>
                </a:solidFill>
              </a:defRPr>
            </a:lvl1pPr>
          </a:lstStyle>
          <a:p>
            <a:pPr/>
            <a:r>
              <a:t>合同生成</a:t>
            </a:r>
          </a:p>
        </p:txBody>
      </p:sp>
      <p:sp>
        <p:nvSpPr>
          <p:cNvPr id="798" name="Shape 798"/>
          <p:cNvSpPr/>
          <p:nvPr/>
        </p:nvSpPr>
        <p:spPr>
          <a:xfrm>
            <a:off x="2490332" y="7368809"/>
            <a:ext cx="4622089" cy="5364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获取合同信息并生成PDF</a:t>
            </a:r>
          </a:p>
        </p:txBody>
      </p:sp>
      <p:sp>
        <p:nvSpPr>
          <p:cNvPr id="799" name="Shape 799"/>
          <p:cNvSpPr/>
          <p:nvPr/>
        </p:nvSpPr>
        <p:spPr>
          <a:xfrm>
            <a:off x="814656" y="8284074"/>
            <a:ext cx="2130677" cy="593139"/>
          </a:xfrm>
          <a:prstGeom prst="roundRect">
            <a:avLst>
              <a:gd name="adj" fmla="val 32117"/>
            </a:avLst>
          </a:prstGeom>
          <a:solidFill>
            <a:srgbClr val="DE6A10"/>
          </a:solidFill>
          <a:ln w="25400">
            <a:solidFill>
              <a:schemeClr val="accent6">
                <a:satOff val="-35873"/>
                <a:lumOff val="-12431"/>
              </a:schemeClr>
            </a:solidFill>
            <a:bevel/>
          </a:ln>
          <a:extLst>
            <a:ext uri="{C572A759-6A51-4108-AA02-DFA0A04FC94B}">
              <ma14:wrappingTextBoxFlag xmlns:ma14="http://schemas.microsoft.com/office/mac/drawingml/2011/main" val="1"/>
            </a:ext>
          </a:extLst>
        </p:spPr>
        <p:txBody>
          <a:bodyPr lIns="65023" tIns="65023" rIns="65023" bIns="65023"/>
          <a:lstStyle>
            <a:lvl1pPr algn="ctr">
              <a:defRPr b="1">
                <a:solidFill>
                  <a:srgbClr val="FFFFFF"/>
                </a:solidFill>
              </a:defRPr>
            </a:lvl1pPr>
          </a:lstStyle>
          <a:p>
            <a:pPr/>
            <a:r>
              <a:t>合同管理系统</a:t>
            </a:r>
          </a:p>
        </p:txBody>
      </p:sp>
      <p:sp>
        <p:nvSpPr>
          <p:cNvPr id="800" name="Shape 800"/>
          <p:cNvSpPr/>
          <p:nvPr/>
        </p:nvSpPr>
        <p:spPr>
          <a:xfrm>
            <a:off x="814656" y="8995690"/>
            <a:ext cx="2130677" cy="593138"/>
          </a:xfrm>
          <a:prstGeom prst="roundRect">
            <a:avLst>
              <a:gd name="adj" fmla="val 32117"/>
            </a:avLst>
          </a:prstGeom>
          <a:solidFill>
            <a:srgbClr val="DE6A10"/>
          </a:solidFill>
          <a:ln w="25400">
            <a:solidFill>
              <a:schemeClr val="accent6">
                <a:satOff val="-35873"/>
                <a:lumOff val="-12431"/>
              </a:schemeClr>
            </a:solidFill>
            <a:bevel/>
          </a:ln>
          <a:extLst>
            <a:ext uri="{C572A759-6A51-4108-AA02-DFA0A04FC94B}">
              <ma14:wrappingTextBoxFlag xmlns:ma14="http://schemas.microsoft.com/office/mac/drawingml/2011/main" val="1"/>
            </a:ext>
          </a:extLst>
        </p:spPr>
        <p:txBody>
          <a:bodyPr lIns="65023" tIns="65023" rIns="65023" bIns="65023"/>
          <a:lstStyle>
            <a:lvl1pPr algn="ctr">
              <a:defRPr b="1">
                <a:solidFill>
                  <a:srgbClr val="FFFFFF"/>
                </a:solidFill>
              </a:defRPr>
            </a:lvl1pPr>
          </a:lstStyle>
          <a:p>
            <a:pPr/>
            <a:r>
              <a:t>合同签署系统</a:t>
            </a:r>
          </a:p>
        </p:txBody>
      </p:sp>
      <p:sp>
        <p:nvSpPr>
          <p:cNvPr id="801" name="Shape 801"/>
          <p:cNvSpPr/>
          <p:nvPr/>
        </p:nvSpPr>
        <p:spPr>
          <a:xfrm>
            <a:off x="3036757" y="8626549"/>
            <a:ext cx="5849011" cy="5364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0000"/>
              </a:lnSpc>
              <a:defRPr sz="3200">
                <a:latin typeface="冬青黑体简体中文 W3"/>
                <a:ea typeface="冬青黑体简体中文 W3"/>
                <a:cs typeface="冬青黑体简体中文 W3"/>
                <a:sym typeface="冬青黑体简体中文 W3"/>
              </a:defRPr>
            </a:lvl1pPr>
          </a:lstStyle>
          <a:p>
            <a:pPr/>
            <a:r>
              <a:t>使用AngularJS实现的瘦客户端</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title"/>
          </p:nvPr>
        </p:nvSpPr>
        <p:spPr>
          <a:prstGeom prst="rect">
            <a:avLst/>
          </a:prstGeom>
        </p:spPr>
        <p:txBody>
          <a:bodyPr/>
          <a:lstStyle/>
          <a:p>
            <a:pPr/>
            <a:r>
              <a:t>技术栈与核心工具</a:t>
            </a:r>
          </a:p>
        </p:txBody>
      </p:sp>
      <p:pic>
        <p:nvPicPr>
          <p:cNvPr id="806" name="pasted-image.png"/>
          <p:cNvPicPr>
            <a:picLocks noChangeAspect="1"/>
          </p:cNvPicPr>
          <p:nvPr/>
        </p:nvPicPr>
        <p:blipFill>
          <a:blip r:embed="rId3">
            <a:extLst/>
          </a:blip>
          <a:stretch>
            <a:fillRect/>
          </a:stretch>
        </p:blipFill>
        <p:spPr>
          <a:xfrm>
            <a:off x="3153608" y="6909641"/>
            <a:ext cx="6697584" cy="2072797"/>
          </a:xfrm>
          <a:prstGeom prst="rect">
            <a:avLst/>
          </a:prstGeom>
          <a:ln w="12700">
            <a:miter lim="400000"/>
          </a:ln>
        </p:spPr>
      </p:pic>
      <p:grpSp>
        <p:nvGrpSpPr>
          <p:cNvPr id="810" name="Group 810"/>
          <p:cNvGrpSpPr/>
          <p:nvPr/>
        </p:nvGrpSpPr>
        <p:grpSpPr>
          <a:xfrm>
            <a:off x="2519182" y="2101799"/>
            <a:ext cx="7966436" cy="1131686"/>
            <a:chOff x="0" y="0"/>
            <a:chExt cx="7966434" cy="1131684"/>
          </a:xfrm>
        </p:grpSpPr>
        <p:sp>
          <p:nvSpPr>
            <p:cNvPr id="807" name="Shape 807"/>
            <p:cNvSpPr/>
            <p:nvPr/>
          </p:nvSpPr>
          <p:spPr>
            <a:xfrm>
              <a:off x="0" y="256140"/>
              <a:ext cx="1953618" cy="593138"/>
            </a:xfrm>
            <a:prstGeom prst="roundRect">
              <a:avLst>
                <a:gd name="adj" fmla="val 21039"/>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lnSpc>
                  <a:spcPct val="110000"/>
                </a:lnSpc>
                <a:defRPr sz="3200">
                  <a:solidFill>
                    <a:srgbClr val="FFFFFF"/>
                  </a:solidFill>
                  <a:latin typeface="冬青黑体简体中文 W3"/>
                  <a:ea typeface="冬青黑体简体中文 W3"/>
                  <a:cs typeface="冬青黑体简体中文 W3"/>
                  <a:sym typeface="冬青黑体简体中文 W3"/>
                </a:defRPr>
              </a:lvl1pPr>
            </a:lstStyle>
            <a:p>
              <a:pPr/>
              <a:r>
                <a:t>Resque</a:t>
              </a:r>
            </a:p>
          </p:txBody>
        </p:sp>
        <p:sp>
          <p:nvSpPr>
            <p:cNvPr id="808" name="Shape 808"/>
            <p:cNvSpPr/>
            <p:nvPr/>
          </p:nvSpPr>
          <p:spPr>
            <a:xfrm>
              <a:off x="2750822" y="0"/>
              <a:ext cx="4444031"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Resque.enqueue(SyncContractJob)</a:t>
              </a:r>
            </a:p>
          </p:txBody>
        </p:sp>
        <p:sp>
          <p:nvSpPr>
            <p:cNvPr id="809" name="Shape 809"/>
            <p:cNvSpPr/>
            <p:nvPr/>
          </p:nvSpPr>
          <p:spPr>
            <a:xfrm>
              <a:off x="2754749" y="633336"/>
              <a:ext cx="5211686"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QUEUE=* rake environment resque:work</a:t>
              </a:r>
            </a:p>
          </p:txBody>
        </p:sp>
      </p:grpSp>
      <p:sp>
        <p:nvSpPr>
          <p:cNvPr id="811" name="Shape 811"/>
          <p:cNvSpPr/>
          <p:nvPr/>
        </p:nvSpPr>
        <p:spPr>
          <a:xfrm>
            <a:off x="-1" y="3548074"/>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812" name="Shape 812"/>
          <p:cNvSpPr/>
          <p:nvPr/>
        </p:nvSpPr>
        <p:spPr>
          <a:xfrm>
            <a:off x="3816919" y="3881134"/>
            <a:ext cx="7190014" cy="23398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i="1"/>
            </a:pPr>
            <a:r>
              <a:t>class SyncContractJob</a:t>
            </a:r>
          </a:p>
          <a:p>
            <a:pPr>
              <a:defRPr i="1"/>
            </a:pPr>
            <a:r>
              <a:t>      def self.perform()</a:t>
            </a:r>
          </a:p>
          <a:p>
            <a:pPr>
              <a:defRPr i="1"/>
            </a:pPr>
            <a:r>
              <a:t>		Get signed contracts from SignedContractService </a:t>
            </a:r>
          </a:p>
          <a:p>
            <a:pPr lvl="2">
              <a:defRPr i="1"/>
            </a:pPr>
            <a:r>
              <a:t>Save singed contracts to service ContractService</a:t>
            </a:r>
          </a:p>
          <a:p>
            <a:pPr>
              <a:defRPr i="1"/>
            </a:pPr>
            <a:r>
              <a:t>	end</a:t>
            </a:r>
          </a:p>
          <a:p>
            <a:pPr>
              <a:defRPr i="1"/>
            </a:pPr>
            <a:r>
              <a:t>end</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6" name="Shape 816"/>
          <p:cNvSpPr/>
          <p:nvPr>
            <p:ph type="title"/>
          </p:nvPr>
        </p:nvSpPr>
        <p:spPr>
          <a:prstGeom prst="rect">
            <a:avLst/>
          </a:prstGeom>
        </p:spPr>
        <p:txBody>
          <a:bodyPr/>
          <a:lstStyle/>
          <a:p>
            <a:pPr/>
            <a:r>
              <a:t>技术栈与核心工具</a:t>
            </a:r>
          </a:p>
        </p:txBody>
      </p:sp>
      <p:grpSp>
        <p:nvGrpSpPr>
          <p:cNvPr id="821" name="Group 821"/>
          <p:cNvGrpSpPr/>
          <p:nvPr/>
        </p:nvGrpSpPr>
        <p:grpSpPr>
          <a:xfrm>
            <a:off x="2560776" y="2100094"/>
            <a:ext cx="9587546" cy="1062077"/>
            <a:chOff x="0" y="0"/>
            <a:chExt cx="9587545" cy="1062076"/>
          </a:xfrm>
        </p:grpSpPr>
        <p:sp>
          <p:nvSpPr>
            <p:cNvPr id="817" name="Shape 817"/>
            <p:cNvSpPr/>
            <p:nvPr/>
          </p:nvSpPr>
          <p:spPr>
            <a:xfrm>
              <a:off x="0" y="257614"/>
              <a:ext cx="2658102" cy="593138"/>
            </a:xfrm>
            <a:prstGeom prst="roundRect">
              <a:avLst>
                <a:gd name="adj" fmla="val 21039"/>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lnSpc>
                  <a:spcPct val="110000"/>
                </a:lnSpc>
                <a:defRPr sz="3200">
                  <a:solidFill>
                    <a:srgbClr val="FFFFFF"/>
                  </a:solidFill>
                  <a:latin typeface="冬青黑体简体中文 W3"/>
                  <a:ea typeface="冬青黑体简体中文 W3"/>
                  <a:cs typeface="冬青黑体简体中文 W3"/>
                  <a:sym typeface="冬青黑体简体中文 W3"/>
                </a:defRPr>
              </a:lvl1pPr>
            </a:lstStyle>
            <a:p>
              <a:pPr/>
              <a:r>
                <a:t>PostgreSQL</a:t>
              </a:r>
            </a:p>
          </p:txBody>
        </p:sp>
        <p:grpSp>
          <p:nvGrpSpPr>
            <p:cNvPr id="820" name="Group 820"/>
            <p:cNvGrpSpPr/>
            <p:nvPr/>
          </p:nvGrpSpPr>
          <p:grpSpPr>
            <a:xfrm>
              <a:off x="3624278" y="0"/>
              <a:ext cx="5963268" cy="1062077"/>
              <a:chOff x="0" y="0"/>
              <a:chExt cx="5963267" cy="1062076"/>
            </a:xfrm>
          </p:grpSpPr>
          <p:sp>
            <p:nvSpPr>
              <p:cNvPr id="818" name="Shape 818"/>
              <p:cNvSpPr/>
              <p:nvPr/>
            </p:nvSpPr>
            <p:spPr>
              <a:xfrm>
                <a:off x="0" y="0"/>
                <a:ext cx="1997742"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支持JSON格式</a:t>
                </a:r>
              </a:p>
            </p:txBody>
          </p:sp>
          <p:sp>
            <p:nvSpPr>
              <p:cNvPr id="819" name="Shape 819"/>
              <p:cNvSpPr/>
              <p:nvPr/>
            </p:nvSpPr>
            <p:spPr>
              <a:xfrm>
                <a:off x="0" y="563728"/>
                <a:ext cx="5963268"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提供JSON的查询过滤接口(Selecting/Filtering)</a:t>
                </a:r>
              </a:p>
            </p:txBody>
          </p:sp>
        </p:grpSp>
      </p:grpSp>
      <p:sp>
        <p:nvSpPr>
          <p:cNvPr id="822" name="Shape 822"/>
          <p:cNvSpPr/>
          <p:nvPr/>
        </p:nvSpPr>
        <p:spPr>
          <a:xfrm>
            <a:off x="-1" y="6591701"/>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823" name="Shape 823"/>
          <p:cNvSpPr/>
          <p:nvPr/>
        </p:nvSpPr>
        <p:spPr>
          <a:xfrm>
            <a:off x="2519182" y="5479648"/>
            <a:ext cx="2658103" cy="593138"/>
          </a:xfrm>
          <a:prstGeom prst="roundRect">
            <a:avLst>
              <a:gd name="adj" fmla="val 21039"/>
            </a:avLst>
          </a:prstGeom>
          <a:solidFill>
            <a:schemeClr val="accent2"/>
          </a:solidFill>
          <a:ln w="25400">
            <a:solidFill>
              <a:srgbClr val="8C3A38"/>
            </a:solidFill>
            <a:bevel/>
          </a:ln>
          <a:extLst>
            <a:ext uri="{C572A759-6A51-4108-AA02-DFA0A04FC94B}">
              <ma14:wrappingTextBoxFlag xmlns:ma14="http://schemas.microsoft.com/office/mac/drawingml/2011/main" val="1"/>
            </a:ext>
          </a:extLst>
        </p:spPr>
        <p:txBody>
          <a:bodyPr lIns="65023" tIns="65023" rIns="65023" bIns="65023"/>
          <a:lstStyle>
            <a:lvl1pPr algn="ctr">
              <a:lnSpc>
                <a:spcPct val="110000"/>
              </a:lnSpc>
              <a:defRPr sz="3200">
                <a:solidFill>
                  <a:srgbClr val="FFFFFF"/>
                </a:solidFill>
                <a:latin typeface="冬青黑体简体中文 W3"/>
                <a:ea typeface="冬青黑体简体中文 W3"/>
                <a:cs typeface="冬青黑体简体中文 W3"/>
                <a:sym typeface="冬青黑体简体中文 W3"/>
              </a:defRPr>
            </a:lvl1pPr>
          </a:lstStyle>
          <a:p>
            <a:pPr/>
            <a:r>
              <a:t>H5+JS</a:t>
            </a:r>
          </a:p>
        </p:txBody>
      </p:sp>
      <p:grpSp>
        <p:nvGrpSpPr>
          <p:cNvPr id="826" name="Group 826"/>
          <p:cNvGrpSpPr/>
          <p:nvPr/>
        </p:nvGrpSpPr>
        <p:grpSpPr>
          <a:xfrm>
            <a:off x="6143461" y="5245179"/>
            <a:ext cx="4981747" cy="1002133"/>
            <a:chOff x="0" y="0"/>
            <a:chExt cx="4981745" cy="1002132"/>
          </a:xfrm>
        </p:grpSpPr>
        <p:sp>
          <p:nvSpPr>
            <p:cNvPr id="824" name="Shape 824"/>
            <p:cNvSpPr/>
            <p:nvPr/>
          </p:nvSpPr>
          <p:spPr>
            <a:xfrm>
              <a:off x="0" y="0"/>
              <a:ext cx="4981746"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直接部署在云上，不需要Web服务器</a:t>
              </a:r>
            </a:p>
          </p:txBody>
        </p:sp>
        <p:sp>
          <p:nvSpPr>
            <p:cNvPr id="825" name="Shape 825"/>
            <p:cNvSpPr/>
            <p:nvPr/>
          </p:nvSpPr>
          <p:spPr>
            <a:xfrm>
              <a:off x="0" y="563728"/>
              <a:ext cx="2276348"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保证了高可用性</a:t>
              </a:r>
            </a:p>
          </p:txBody>
        </p:sp>
      </p:grpSp>
      <p:sp>
        <p:nvSpPr>
          <p:cNvPr id="827" name="Shape 827"/>
          <p:cNvSpPr/>
          <p:nvPr/>
        </p:nvSpPr>
        <p:spPr>
          <a:xfrm>
            <a:off x="298355" y="4986382"/>
            <a:ext cx="13004801"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831" name="Group 831"/>
          <p:cNvGrpSpPr/>
          <p:nvPr/>
        </p:nvGrpSpPr>
        <p:grpSpPr>
          <a:xfrm>
            <a:off x="2586867" y="3660001"/>
            <a:ext cx="8844645" cy="995542"/>
            <a:chOff x="-769473" y="63500"/>
            <a:chExt cx="8844644" cy="995541"/>
          </a:xfrm>
        </p:grpSpPr>
        <p:sp>
          <p:nvSpPr>
            <p:cNvPr id="828" name="Shape 828"/>
            <p:cNvSpPr/>
            <p:nvPr/>
          </p:nvSpPr>
          <p:spPr>
            <a:xfrm>
              <a:off x="-769474" y="256140"/>
              <a:ext cx="2625689" cy="593138"/>
            </a:xfrm>
            <a:prstGeom prst="roundRect">
              <a:avLst>
                <a:gd name="adj" fmla="val 21039"/>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lnSpc>
                  <a:spcPct val="110000"/>
                </a:lnSpc>
                <a:defRPr sz="3200">
                  <a:solidFill>
                    <a:srgbClr val="FFFFFF"/>
                  </a:solidFill>
                  <a:latin typeface="冬青黑体简体中文 W3"/>
                  <a:ea typeface="冬青黑体简体中文 W3"/>
                  <a:cs typeface="冬青黑体简体中文 W3"/>
                  <a:sym typeface="冬青黑体简体中文 W3"/>
                </a:defRPr>
              </a:lvl1pPr>
            </a:lstStyle>
            <a:p>
              <a:pPr/>
              <a:r>
                <a:t>Redis</a:t>
              </a:r>
            </a:p>
          </p:txBody>
        </p:sp>
        <p:sp>
          <p:nvSpPr>
            <p:cNvPr id="829" name="Shape 829"/>
            <p:cNvSpPr/>
            <p:nvPr/>
          </p:nvSpPr>
          <p:spPr>
            <a:xfrm>
              <a:off x="2750822" y="63500"/>
              <a:ext cx="53243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数据存储类型丰富，支持多种数据结构</a:t>
              </a:r>
            </a:p>
          </p:txBody>
        </p:sp>
        <p:sp>
          <p:nvSpPr>
            <p:cNvPr id="830" name="Shape 830"/>
            <p:cNvSpPr/>
            <p:nvPr/>
          </p:nvSpPr>
          <p:spPr>
            <a:xfrm>
              <a:off x="2754749" y="620636"/>
              <a:ext cx="47147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支持数据的持久化，数据存储系统</a:t>
              </a:r>
            </a:p>
          </p:txBody>
        </p:sp>
      </p:grpSp>
      <p:sp>
        <p:nvSpPr>
          <p:cNvPr id="832" name="Shape 832"/>
          <p:cNvSpPr/>
          <p:nvPr/>
        </p:nvSpPr>
        <p:spPr>
          <a:xfrm>
            <a:off x="298355" y="3476664"/>
            <a:ext cx="13004801"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836" name="Shape 836"/>
          <p:cNvSpPr/>
          <p:nvPr/>
        </p:nvSpPr>
        <p:spPr>
          <a:xfrm>
            <a:off x="12698" y="7739805"/>
            <a:ext cx="4483490"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837" name="Shape 837"/>
          <p:cNvSpPr/>
          <p:nvPr/>
        </p:nvSpPr>
        <p:spPr>
          <a:xfrm>
            <a:off x="407415" y="7791629"/>
            <a:ext cx="585190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微服务 探索之路</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839" name="Shape 839"/>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840" name="Shape 840"/>
          <p:cNvSpPr/>
          <p:nvPr/>
        </p:nvSpPr>
        <p:spPr>
          <a:xfrm>
            <a:off x="1450985" y="2507931"/>
            <a:ext cx="4103650" cy="1447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ctr" defTabSz="584200">
              <a:lnSpc>
                <a:spcPct val="90000"/>
              </a:lnSpc>
              <a:defRPr sz="1600">
                <a:latin typeface="冬青黑体简体中文 W3"/>
                <a:ea typeface="冬青黑体简体中文 W3"/>
                <a:cs typeface="冬青黑体简体中文 W3"/>
                <a:sym typeface="冬青黑体简体中文 W3"/>
              </a:defRPr>
            </a:pPr>
            <a:r>
              <a:rPr sz="11400">
                <a:solidFill>
                  <a:schemeClr val="accent1">
                    <a:satOff val="-4409"/>
                    <a:lumOff val="-10509"/>
                  </a:schemeClr>
                </a:solidFill>
                <a:latin typeface="ヒラギノ角ゴ StdN"/>
                <a:ea typeface="ヒラギノ角ゴ StdN"/>
                <a:cs typeface="ヒラギノ角ゴ StdN"/>
                <a:sym typeface="ヒラギノ角ゴ StdN"/>
              </a:rPr>
              <a:t>2</a:t>
            </a:r>
            <a:r>
              <a:rPr sz="7800">
                <a:solidFill>
                  <a:srgbClr val="00B56E"/>
                </a:solidFill>
                <a:latin typeface="Impact"/>
                <a:ea typeface="Impact"/>
                <a:cs typeface="Impact"/>
                <a:sym typeface="Impact"/>
              </a:rPr>
              <a:t>个服务</a:t>
            </a:r>
          </a:p>
        </p:txBody>
      </p:sp>
      <p:sp>
        <p:nvSpPr>
          <p:cNvPr id="841" name="Shape 841"/>
          <p:cNvSpPr/>
          <p:nvPr/>
        </p:nvSpPr>
        <p:spPr>
          <a:xfrm>
            <a:off x="5120314" y="4387709"/>
            <a:ext cx="8476590" cy="1447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584200">
              <a:lnSpc>
                <a:spcPct val="90000"/>
              </a:lnSpc>
              <a:defRPr sz="1600">
                <a:latin typeface="冬青黑体简体中文 W3"/>
                <a:ea typeface="冬青黑体简体中文 W3"/>
                <a:cs typeface="冬青黑体简体中文 W3"/>
                <a:sym typeface="冬青黑体简体中文 W3"/>
              </a:defRPr>
            </a:pPr>
            <a:r>
              <a:rPr sz="11400">
                <a:solidFill>
                  <a:schemeClr val="accent2"/>
                </a:solidFill>
                <a:latin typeface="ヒラギノ角ゴ StdN"/>
                <a:ea typeface="ヒラギノ角ゴ StdN"/>
                <a:cs typeface="ヒラギノ角ゴ StdN"/>
                <a:sym typeface="ヒラギノ角ゴ StdN"/>
              </a:rPr>
              <a:t>3</a:t>
            </a:r>
            <a:r>
              <a:rPr sz="7800">
                <a:solidFill>
                  <a:srgbClr val="00B56E"/>
                </a:solidFill>
                <a:latin typeface="Impact"/>
                <a:ea typeface="Impact"/>
                <a:cs typeface="Impact"/>
                <a:sym typeface="Impact"/>
              </a:rPr>
              <a:t>个月</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843" name="Shape 843"/>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844" name="Shape 844"/>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845" name="Shape 845"/>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实践1 - 独立的环境</a:t>
            </a:r>
          </a:p>
        </p:txBody>
      </p:sp>
      <p:pic>
        <p:nvPicPr>
          <p:cNvPr id="846" name="image3.tif"/>
          <p:cNvPicPr>
            <a:picLocks noChangeAspect="1"/>
          </p:cNvPicPr>
          <p:nvPr/>
        </p:nvPicPr>
        <p:blipFill>
          <a:blip r:embed="rId3">
            <a:extLst/>
          </a:blip>
          <a:stretch>
            <a:fillRect/>
          </a:stretch>
        </p:blipFill>
        <p:spPr>
          <a:xfrm>
            <a:off x="1471269" y="1074936"/>
            <a:ext cx="9451168" cy="5670702"/>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0" name="Shape 850"/>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51" name="Shape 851"/>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defRPr sz="976">
                <a:solidFill>
                  <a:srgbClr val="000000"/>
                </a:solidFill>
                <a:latin typeface="冬青黑体简体中文 W3"/>
                <a:ea typeface="冬青黑体简体中文 W3"/>
                <a:cs typeface="冬青黑体简体中文 W3"/>
                <a:sym typeface="冬青黑体简体中文 W3"/>
              </a:defRPr>
            </a:pPr>
            <a:r>
              <a:rPr sz="4758">
                <a:solidFill>
                  <a:srgbClr val="00B56E"/>
                </a:solidFill>
                <a:latin typeface="Impact"/>
                <a:ea typeface="Impact"/>
                <a:cs typeface="Impact"/>
                <a:sym typeface="Impact"/>
              </a:rPr>
              <a:t>基础设施 - AWS</a:t>
            </a:r>
          </a:p>
        </p:txBody>
      </p:sp>
      <p:grpSp>
        <p:nvGrpSpPr>
          <p:cNvPr id="862" name="Group 862"/>
          <p:cNvGrpSpPr/>
          <p:nvPr/>
        </p:nvGrpSpPr>
        <p:grpSpPr>
          <a:xfrm>
            <a:off x="1080729" y="3100390"/>
            <a:ext cx="10059493" cy="3990159"/>
            <a:chOff x="0" y="0"/>
            <a:chExt cx="10059492" cy="3990157"/>
          </a:xfrm>
        </p:grpSpPr>
        <p:sp>
          <p:nvSpPr>
            <p:cNvPr id="852" name="Shape 852"/>
            <p:cNvSpPr/>
            <p:nvPr/>
          </p:nvSpPr>
          <p:spPr>
            <a:xfrm>
              <a:off x="0" y="0"/>
              <a:ext cx="10059493" cy="3990158"/>
            </a:xfrm>
            <a:prstGeom prst="rect">
              <a:avLst/>
            </a:prstGeom>
            <a:solidFill>
              <a:srgbClr val="FFFFFF"/>
            </a:solidFill>
            <a:ln w="63500" cap="flat">
              <a:solidFill>
                <a:schemeClr val="accent1">
                  <a:satOff val="-4409"/>
                  <a:lumOff val="-10509"/>
                </a:schemeClr>
              </a:solidFill>
              <a:custDash>
                <a:ds d="600000" sp="600000"/>
              </a:custDash>
              <a:miter lim="400000"/>
            </a:ln>
            <a:effectLst/>
          </p:spPr>
          <p:txBody>
            <a:bodyPr wrap="square" lIns="65023" tIns="65023" rIns="65023" bIns="65023" numCol="1" anchor="ctr">
              <a:noAutofit/>
            </a:bodyPr>
            <a:lstStyle/>
            <a:p>
              <a:pPr/>
            </a:p>
          </p:txBody>
        </p:sp>
        <p:sp>
          <p:nvSpPr>
            <p:cNvPr id="853" name="Shape 853"/>
            <p:cNvSpPr/>
            <p:nvPr/>
          </p:nvSpPr>
          <p:spPr>
            <a:xfrm>
              <a:off x="2378699" y="2288479"/>
              <a:ext cx="1502669" cy="819605"/>
            </a:xfrm>
            <a:prstGeom prst="line">
              <a:avLst/>
            </a:prstGeom>
            <a:noFill/>
            <a:ln w="127000" cap="flat">
              <a:solidFill>
                <a:srgbClr val="00B56E"/>
              </a:solidFill>
              <a:prstDash val="solid"/>
              <a:miter lim="400000"/>
              <a:tailEnd type="triangle" w="med" len="med"/>
            </a:ln>
            <a:effectLst/>
          </p:spPr>
          <p:txBody>
            <a:bodyPr wrap="square" lIns="50800" tIns="50800" rIns="50800" bIns="50800" numCol="1" anchor="ctr">
              <a:noAutofit/>
            </a:bodyPr>
            <a:lstStyle/>
            <a:p>
              <a:pPr>
                <a:defRPr sz="1200">
                  <a:latin typeface="+mn-lt"/>
                  <a:ea typeface="+mn-ea"/>
                  <a:cs typeface="+mn-cs"/>
                  <a:sym typeface="Helvetica"/>
                </a:defRPr>
              </a:pPr>
            </a:p>
          </p:txBody>
        </p:sp>
        <p:sp>
          <p:nvSpPr>
            <p:cNvPr id="854" name="Shape 854"/>
            <p:cNvSpPr/>
            <p:nvPr/>
          </p:nvSpPr>
          <p:spPr>
            <a:xfrm flipV="1">
              <a:off x="2303978" y="1170226"/>
              <a:ext cx="1647573" cy="722925"/>
            </a:xfrm>
            <a:prstGeom prst="line">
              <a:avLst/>
            </a:prstGeom>
            <a:noFill/>
            <a:ln w="127000" cap="flat">
              <a:solidFill>
                <a:srgbClr val="00B56E"/>
              </a:solidFill>
              <a:prstDash val="solid"/>
              <a:miter lim="400000"/>
              <a:tailEnd type="triangle" w="med" len="med"/>
            </a:ln>
            <a:effectLst/>
          </p:spPr>
          <p:txBody>
            <a:bodyPr wrap="square" lIns="50800" tIns="50800" rIns="50800" bIns="50800" numCol="1" anchor="ctr">
              <a:noAutofit/>
            </a:bodyPr>
            <a:lstStyle/>
            <a:p>
              <a:pPr>
                <a:defRPr sz="1200">
                  <a:latin typeface="+mn-lt"/>
                  <a:ea typeface="+mn-ea"/>
                  <a:cs typeface="+mn-cs"/>
                  <a:sym typeface="Helvetica"/>
                </a:defRPr>
              </a:pPr>
            </a:p>
          </p:txBody>
        </p:sp>
        <p:sp>
          <p:nvSpPr>
            <p:cNvPr id="855" name="Shape 855"/>
            <p:cNvSpPr/>
            <p:nvPr/>
          </p:nvSpPr>
          <p:spPr>
            <a:xfrm>
              <a:off x="196530" y="1505090"/>
              <a:ext cx="1994020" cy="1178916"/>
            </a:xfrm>
            <a:prstGeom prst="roundRect">
              <a:avLst>
                <a:gd name="adj" fmla="val 15965"/>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负载均衡</a:t>
              </a:r>
            </a:p>
          </p:txBody>
        </p:sp>
        <p:sp>
          <p:nvSpPr>
            <p:cNvPr id="856" name="Shape 856"/>
            <p:cNvSpPr/>
            <p:nvPr/>
          </p:nvSpPr>
          <p:spPr>
            <a:xfrm>
              <a:off x="4041309" y="938681"/>
              <a:ext cx="1459002" cy="762001"/>
            </a:xfrm>
            <a:prstGeom prst="roundRect">
              <a:avLst>
                <a:gd name="adj" fmla="val 21156"/>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结点</a:t>
              </a:r>
            </a:p>
          </p:txBody>
        </p:sp>
        <p:sp>
          <p:nvSpPr>
            <p:cNvPr id="857" name="Shape 857"/>
            <p:cNvSpPr/>
            <p:nvPr/>
          </p:nvSpPr>
          <p:spPr>
            <a:xfrm>
              <a:off x="4041309" y="2790604"/>
              <a:ext cx="1459002" cy="759248"/>
            </a:xfrm>
            <a:prstGeom prst="roundRect">
              <a:avLst>
                <a:gd name="adj" fmla="val 21233"/>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结点</a:t>
              </a:r>
            </a:p>
          </p:txBody>
        </p:sp>
        <p:sp>
          <p:nvSpPr>
            <p:cNvPr id="858" name="Shape 858"/>
            <p:cNvSpPr/>
            <p:nvPr/>
          </p:nvSpPr>
          <p:spPr>
            <a:xfrm>
              <a:off x="5998393" y="887348"/>
              <a:ext cx="3529778" cy="2619537"/>
            </a:xfrm>
            <a:prstGeom prst="rect">
              <a:avLst/>
            </a:prstGeom>
            <a:solidFill>
              <a:srgbClr val="FFFFFF"/>
            </a:solidFill>
            <a:ln w="25400" cap="flat">
              <a:solidFill>
                <a:schemeClr val="accent1">
                  <a:satOff val="-4409"/>
                  <a:lumOff val="-10509"/>
                </a:schemeClr>
              </a:solidFill>
              <a:custDash>
                <a:ds d="600000" sp="600000"/>
              </a:custDash>
              <a:miter lim="400000"/>
            </a:ln>
            <a:effectLst/>
          </p:spPr>
          <p:txBody>
            <a:bodyPr wrap="square" lIns="65023" tIns="65023" rIns="65023" bIns="65023" numCol="1" anchor="ctr">
              <a:noAutofit/>
            </a:bodyPr>
            <a:lstStyle/>
            <a:p>
              <a:pPr/>
            </a:p>
          </p:txBody>
        </p:sp>
        <p:sp>
          <p:nvSpPr>
            <p:cNvPr id="859" name="Shape 859"/>
            <p:cNvSpPr/>
            <p:nvPr/>
          </p:nvSpPr>
          <p:spPr>
            <a:xfrm>
              <a:off x="6175713" y="1506480"/>
              <a:ext cx="3178284" cy="729987"/>
            </a:xfrm>
            <a:prstGeom prst="roundRect">
              <a:avLst>
                <a:gd name="adj" fmla="val 22442"/>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配置管理</a:t>
              </a:r>
            </a:p>
          </p:txBody>
        </p:sp>
        <p:sp>
          <p:nvSpPr>
            <p:cNvPr id="860" name="Shape 860"/>
            <p:cNvSpPr/>
            <p:nvPr/>
          </p:nvSpPr>
          <p:spPr>
            <a:xfrm>
              <a:off x="8211016" y="2377614"/>
              <a:ext cx="1253387" cy="725082"/>
            </a:xfrm>
            <a:prstGeom prst="roundRect">
              <a:avLst>
                <a:gd name="adj" fmla="val 18533"/>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镜像</a:t>
              </a:r>
            </a:p>
          </p:txBody>
        </p:sp>
        <p:sp>
          <p:nvSpPr>
            <p:cNvPr id="861" name="Shape 861"/>
            <p:cNvSpPr/>
            <p:nvPr/>
          </p:nvSpPr>
          <p:spPr>
            <a:xfrm>
              <a:off x="6080819" y="2377614"/>
              <a:ext cx="2023347" cy="713221"/>
            </a:xfrm>
            <a:prstGeom prst="roundRect">
              <a:avLst>
                <a:gd name="adj" fmla="val 18841"/>
              </a:avLst>
            </a:prstGeom>
            <a:solidFill>
              <a:schemeClr val="accent2"/>
            </a:solidFill>
            <a:ln w="25400" cap="flat">
              <a:solidFill>
                <a:srgbClr val="8C3A38"/>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自动扩容</a:t>
              </a:r>
            </a:p>
          </p:txBody>
        </p:sp>
      </p:grpSp>
      <p:sp>
        <p:nvSpPr>
          <p:cNvPr id="863" name="Shape 863"/>
          <p:cNvSpPr/>
          <p:nvPr/>
        </p:nvSpPr>
        <p:spPr>
          <a:xfrm>
            <a:off x="1234185" y="3049628"/>
            <a:ext cx="1915936"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90000"/>
              </a:lnSpc>
              <a:defRPr sz="6200">
                <a:solidFill>
                  <a:srgbClr val="00B56E"/>
                </a:solidFill>
                <a:latin typeface="Impact"/>
                <a:ea typeface="Impact"/>
                <a:cs typeface="Impact"/>
                <a:sym typeface="Impact"/>
              </a:defRPr>
            </a:lvl1pPr>
          </a:lstStyle>
          <a:p>
            <a:pPr>
              <a:defRPr>
                <a:solidFill>
                  <a:srgbClr val="000000"/>
                </a:solidFill>
                <a:latin typeface="冬青黑体简体中文 W3"/>
                <a:ea typeface="冬青黑体简体中文 W3"/>
                <a:cs typeface="冬青黑体简体中文 W3"/>
                <a:sym typeface="冬青黑体简体中文 W3"/>
              </a:defRPr>
            </a:pPr>
            <a:r>
              <a:rPr>
                <a:solidFill>
                  <a:srgbClr val="00B56E"/>
                </a:solidFill>
                <a:latin typeface="Impact"/>
                <a:ea typeface="Impact"/>
                <a:cs typeface="Impact"/>
                <a:sym typeface="Impact"/>
              </a:rPr>
              <a:t>stack</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nvSpPr>
        <p:spPr>
          <a:xfrm>
            <a:off x="7300089" y="1977480"/>
            <a:ext cx="3362576" cy="2838874"/>
          </a:xfrm>
          <a:prstGeom prst="rect">
            <a:avLst/>
          </a:prstGeom>
          <a:ln w="12700">
            <a:miter lim="400000"/>
          </a:ln>
          <a:extLst>
            <a:ext uri="{C572A759-6A51-4108-AA02-DFA0A04FC94B}">
              <ma14:wrappingTextBoxFlag xmlns:ma14="http://schemas.microsoft.com/office/mac/drawingml/2011/main" val="1"/>
            </a:ext>
          </a:extLst>
        </p:spPr>
        <p:txBody>
          <a:bodyPr wrap="none" lIns="54186" tIns="54186" rIns="54186" bIns="54186" anchor="ctr">
            <a:spAutoFit/>
          </a:bodyPr>
          <a:lstStyle/>
          <a:p>
            <a:pPr algn="ctr" defTabSz="584200">
              <a:lnSpc>
                <a:spcPct val="90000"/>
              </a:lnSpc>
              <a:defRPr b="1" sz="3200">
                <a:solidFill>
                  <a:schemeClr val="accent4">
                    <a:lumOff val="12156"/>
                  </a:schemeClr>
                </a:solidFill>
                <a:latin typeface="+mn-lt"/>
                <a:ea typeface="+mn-ea"/>
                <a:cs typeface="+mn-cs"/>
                <a:sym typeface="Helvetica"/>
              </a:defRPr>
            </a:pPr>
            <a:r>
              <a:rPr b="0" sz="10200">
                <a:latin typeface="Impact"/>
                <a:ea typeface="Impact"/>
                <a:cs typeface="Impact"/>
                <a:sym typeface="Impact"/>
              </a:rPr>
              <a:t>      </a:t>
            </a:r>
            <a:r>
              <a:rPr b="0" sz="17600">
                <a:latin typeface="Impact"/>
                <a:ea typeface="Impact"/>
                <a:cs typeface="Impact"/>
                <a:sym typeface="Impact"/>
              </a:rPr>
              <a:t>3</a:t>
            </a:r>
            <a:r>
              <a:rPr b="0" sz="11200">
                <a:latin typeface="Impact"/>
                <a:ea typeface="Impact"/>
                <a:cs typeface="Impact"/>
                <a:sym typeface="Impact"/>
              </a:rPr>
              <a:t>X</a:t>
            </a:r>
          </a:p>
        </p:txBody>
      </p:sp>
      <p:sp>
        <p:nvSpPr>
          <p:cNvPr id="389" name="Shape 389"/>
          <p:cNvSpPr/>
          <p:nvPr>
            <p:ph type="title"/>
          </p:nvPr>
        </p:nvSpPr>
        <p:spPr>
          <a:xfrm>
            <a:off x="380999" y="234949"/>
            <a:ext cx="12242801" cy="984251"/>
          </a:xfrm>
          <a:prstGeom prst="rect">
            <a:avLst/>
          </a:prstGeom>
        </p:spPr>
        <p:txBody>
          <a:bodyPr/>
          <a:lstStyle>
            <a:lvl1pPr>
              <a:defRPr spc="-280" sz="7000"/>
            </a:lvl1pPr>
          </a:lstStyle>
          <a:p>
            <a:pPr/>
            <a:r>
              <a:t>一些数据</a:t>
            </a:r>
          </a:p>
        </p:txBody>
      </p:sp>
      <p:sp>
        <p:nvSpPr>
          <p:cNvPr id="390" name="Shape 39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hape 391"/>
          <p:cNvSpPr/>
          <p:nvPr/>
        </p:nvSpPr>
        <p:spPr>
          <a:xfrm>
            <a:off x="1687841" y="2140508"/>
            <a:ext cx="2836431" cy="20367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2200">
                <a:latin typeface="Impact"/>
                <a:ea typeface="Impact"/>
                <a:cs typeface="Impact"/>
                <a:sym typeface="Impact"/>
              </a:rPr>
              <a:t>      </a:t>
            </a:r>
            <a:r>
              <a:rPr b="0" sz="12200">
                <a:latin typeface="Impact"/>
                <a:ea typeface="Impact"/>
                <a:cs typeface="Impact"/>
                <a:sym typeface="Impact"/>
              </a:rPr>
              <a:t>30</a:t>
            </a:r>
            <a:r>
              <a:rPr b="0" sz="5800">
                <a:latin typeface="ヒラギノ角ゴ Std"/>
                <a:ea typeface="ヒラギノ角ゴ Std"/>
                <a:cs typeface="ヒラギノ角ゴ Std"/>
                <a:sym typeface="ヒラギノ角ゴ Std"/>
              </a:rPr>
              <a:t>%</a:t>
            </a:r>
          </a:p>
        </p:txBody>
      </p:sp>
      <p:sp>
        <p:nvSpPr>
          <p:cNvPr id="392" name="Shape 392"/>
          <p:cNvSpPr/>
          <p:nvPr/>
        </p:nvSpPr>
        <p:spPr>
          <a:xfrm>
            <a:off x="3599222" y="5098614"/>
            <a:ext cx="4584786" cy="31416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5"/>
                </a:solidFill>
                <a:latin typeface="+mn-lt"/>
                <a:ea typeface="+mn-ea"/>
                <a:cs typeface="+mn-cs"/>
                <a:sym typeface="Helvetica"/>
              </a:defRPr>
            </a:pPr>
            <a:r>
              <a:rPr b="0" sz="10300">
                <a:latin typeface="Impact"/>
                <a:ea typeface="Impact"/>
                <a:cs typeface="Impact"/>
                <a:sym typeface="Impact"/>
              </a:rPr>
              <a:t>      </a:t>
            </a:r>
            <a:r>
              <a:rPr b="0" sz="19300">
                <a:latin typeface="Impact"/>
                <a:ea typeface="Impact"/>
                <a:cs typeface="Impact"/>
                <a:sym typeface="Impact"/>
              </a:rPr>
              <a:t>10</a:t>
            </a:r>
            <a:r>
              <a:rPr b="0" sz="13000">
                <a:latin typeface="Impact"/>
                <a:ea typeface="Impact"/>
                <a:cs typeface="Impact"/>
                <a:sym typeface="Impact"/>
              </a:rPr>
              <a:t>X</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71" name="Group 871"/>
          <p:cNvGrpSpPr/>
          <p:nvPr/>
        </p:nvGrpSpPr>
        <p:grpSpPr>
          <a:xfrm>
            <a:off x="1721053" y="1145757"/>
            <a:ext cx="9246196" cy="7158840"/>
            <a:chOff x="0" y="0"/>
            <a:chExt cx="9246195" cy="7158839"/>
          </a:xfrm>
        </p:grpSpPr>
        <p:grpSp>
          <p:nvGrpSpPr>
            <p:cNvPr id="869" name="Group 869"/>
            <p:cNvGrpSpPr/>
            <p:nvPr/>
          </p:nvGrpSpPr>
          <p:grpSpPr>
            <a:xfrm>
              <a:off x="0" y="0"/>
              <a:ext cx="9246196" cy="7158840"/>
              <a:chOff x="0" y="0"/>
              <a:chExt cx="9246195" cy="7158839"/>
            </a:xfrm>
          </p:grpSpPr>
          <p:pic>
            <p:nvPicPr>
              <p:cNvPr id="866" name="pasted-image.png"/>
              <p:cNvPicPr>
                <a:picLocks noChangeAspect="1"/>
              </p:cNvPicPr>
              <p:nvPr/>
            </p:nvPicPr>
            <p:blipFill>
              <a:blip r:embed="rId2">
                <a:extLst/>
              </a:blip>
              <a:stretch>
                <a:fillRect/>
              </a:stretch>
            </p:blipFill>
            <p:spPr>
              <a:xfrm>
                <a:off x="595" y="224639"/>
                <a:ext cx="9245601" cy="6934201"/>
              </a:xfrm>
              <a:prstGeom prst="rect">
                <a:avLst/>
              </a:prstGeom>
              <a:ln w="12700" cap="flat">
                <a:noFill/>
                <a:miter lim="400000"/>
              </a:ln>
              <a:effectLst/>
            </p:spPr>
          </p:pic>
          <p:sp>
            <p:nvSpPr>
              <p:cNvPr id="867" name="Shape 867"/>
              <p:cNvSpPr/>
              <p:nvPr/>
            </p:nvSpPr>
            <p:spPr>
              <a:xfrm>
                <a:off x="0" y="3922193"/>
                <a:ext cx="3162165" cy="2836975"/>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868" name="Shape 868"/>
              <p:cNvSpPr/>
              <p:nvPr/>
            </p:nvSpPr>
            <p:spPr>
              <a:xfrm>
                <a:off x="194886" y="0"/>
                <a:ext cx="8988704" cy="16015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870" name="Shape 870"/>
            <p:cNvSpPr/>
            <p:nvPr/>
          </p:nvSpPr>
          <p:spPr>
            <a:xfrm>
              <a:off x="3232927" y="518316"/>
              <a:ext cx="2962149" cy="6062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700">
                  <a:latin typeface="冬青黑体简体中文 W3"/>
                  <a:ea typeface="冬青黑体简体中文 W3"/>
                  <a:cs typeface="冬青黑体简体中文 W3"/>
                  <a:sym typeface="冬青黑体简体中文 W3"/>
                </a:defRPr>
              </a:lvl1pPr>
            </a:lstStyle>
            <a:p>
              <a:pPr/>
              <a:r>
                <a:t>水平伸缩机制</a:t>
              </a:r>
            </a:p>
          </p:txBody>
        </p:sp>
      </p:gr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3" name="Shape 873"/>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74" name="Shape 874"/>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defRPr sz="976">
                <a:solidFill>
                  <a:srgbClr val="000000"/>
                </a:solidFill>
                <a:latin typeface="冬青黑体简体中文 W3"/>
                <a:ea typeface="冬青黑体简体中文 W3"/>
                <a:cs typeface="冬青黑体简体中文 W3"/>
                <a:sym typeface="冬青黑体简体中文 W3"/>
              </a:defRPr>
            </a:pPr>
            <a:r>
              <a:rPr sz="4758">
                <a:solidFill>
                  <a:srgbClr val="00B56E"/>
                </a:solidFill>
                <a:latin typeface="Impact"/>
                <a:ea typeface="Impact"/>
                <a:cs typeface="Impact"/>
                <a:sym typeface="Impact"/>
              </a:rPr>
              <a:t>持续集成 - Bamboo</a:t>
            </a:r>
          </a:p>
        </p:txBody>
      </p:sp>
      <p:pic>
        <p:nvPicPr>
          <p:cNvPr id="875" name="pasted-image.png"/>
          <p:cNvPicPr>
            <a:picLocks noChangeAspect="0"/>
          </p:cNvPicPr>
          <p:nvPr/>
        </p:nvPicPr>
        <p:blipFill>
          <a:blip r:embed="rId2">
            <a:extLst/>
          </a:blip>
          <a:stretch>
            <a:fillRect/>
          </a:stretch>
        </p:blipFill>
        <p:spPr>
          <a:xfrm>
            <a:off x="2605561" y="2641594"/>
            <a:ext cx="7793678" cy="4173609"/>
          </a:xfrm>
          <a:prstGeom prst="rect">
            <a:avLst/>
          </a:prstGeom>
          <a:ln w="12700">
            <a:miter lim="400000"/>
          </a:ln>
        </p:spPr>
      </p:pic>
      <p:sp>
        <p:nvSpPr>
          <p:cNvPr id="876" name="Shape 876"/>
          <p:cNvSpPr/>
          <p:nvPr/>
        </p:nvSpPr>
        <p:spPr>
          <a:xfrm>
            <a:off x="-1" y="7159684"/>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877" name="Shape 877"/>
          <p:cNvSpPr/>
          <p:nvPr/>
        </p:nvSpPr>
        <p:spPr>
          <a:xfrm>
            <a:off x="3605225" y="7504166"/>
            <a:ext cx="5794350"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0000"/>
              </a:lnSpc>
              <a:defRPr>
                <a:latin typeface="冬青黑体简体中文 W3"/>
                <a:ea typeface="冬青黑体简体中文 W3"/>
                <a:cs typeface="冬青黑体简体中文 W3"/>
                <a:sym typeface="冬青黑体简体中文 W3"/>
              </a:defRPr>
            </a:lvl1pPr>
          </a:lstStyle>
          <a:p>
            <a:pPr/>
            <a:r>
              <a:t>灵活的设置Pipeline，Plan，Stage，Job</a:t>
            </a:r>
          </a:p>
        </p:txBody>
      </p:sp>
      <p:sp>
        <p:nvSpPr>
          <p:cNvPr id="878" name="Shape 878"/>
          <p:cNvSpPr/>
          <p:nvPr/>
        </p:nvSpPr>
        <p:spPr>
          <a:xfrm>
            <a:off x="4169105" y="8151081"/>
            <a:ext cx="4666590"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0000"/>
              </a:lnSpc>
              <a:defRPr>
                <a:latin typeface="冬青黑体简体中文 W3"/>
                <a:ea typeface="冬青黑体简体中文 W3"/>
                <a:cs typeface="冬青黑体简体中文 W3"/>
                <a:sym typeface="冬青黑体简体中文 W3"/>
              </a:defRPr>
            </a:lvl1pPr>
          </a:lstStyle>
          <a:p>
            <a:pPr/>
            <a:r>
              <a:t>选择Agent，可以设置Capability</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81" name="Shape 881"/>
          <p:cNvSpPr/>
          <p:nvPr>
            <p:ph type="title"/>
          </p:nvPr>
        </p:nvSpPr>
        <p:spPr>
          <a:xfrm>
            <a:off x="2762372" y="1580968"/>
            <a:ext cx="7856976" cy="733426"/>
          </a:xfrm>
          <a:prstGeom prst="rect">
            <a:avLst/>
          </a:prstGeom>
        </p:spPr>
        <p:txBody>
          <a:bodyPr/>
          <a:lstStyle>
            <a:lvl1pPr defTabSz="356362">
              <a:lnSpc>
                <a:spcPct val="90000"/>
              </a:lnSpc>
              <a:defRPr b="0" cap="none" spc="0" sz="4758">
                <a:latin typeface="Impact"/>
                <a:ea typeface="Impact"/>
                <a:cs typeface="Impact"/>
                <a:sym typeface="Impact"/>
              </a:defRPr>
            </a:lvl1pPr>
          </a:lstStyle>
          <a:p>
            <a:pPr/>
            <a:r>
              <a:t>日志聚合- Splunk</a:t>
            </a:r>
          </a:p>
        </p:txBody>
      </p:sp>
      <p:pic>
        <p:nvPicPr>
          <p:cNvPr id="882" name="pasted-image.png"/>
          <p:cNvPicPr>
            <a:picLocks noChangeAspect="1"/>
          </p:cNvPicPr>
          <p:nvPr/>
        </p:nvPicPr>
        <p:blipFill>
          <a:blip r:embed="rId2">
            <a:extLst/>
          </a:blip>
          <a:stretch>
            <a:fillRect/>
          </a:stretch>
        </p:blipFill>
        <p:spPr>
          <a:xfrm>
            <a:off x="1805637" y="2868133"/>
            <a:ext cx="5325917" cy="3289287"/>
          </a:xfrm>
          <a:prstGeom prst="rect">
            <a:avLst/>
          </a:prstGeom>
          <a:ln w="12700">
            <a:miter lim="400000"/>
          </a:ln>
        </p:spPr>
      </p:pic>
      <p:pic>
        <p:nvPicPr>
          <p:cNvPr id="883" name="pasted-image.png"/>
          <p:cNvPicPr>
            <a:picLocks noChangeAspect="1"/>
          </p:cNvPicPr>
          <p:nvPr/>
        </p:nvPicPr>
        <p:blipFill>
          <a:blip r:embed="rId3">
            <a:extLst/>
          </a:blip>
          <a:stretch>
            <a:fillRect/>
          </a:stretch>
        </p:blipFill>
        <p:spPr>
          <a:xfrm>
            <a:off x="7459575" y="2892516"/>
            <a:ext cx="4708341" cy="2942713"/>
          </a:xfrm>
          <a:prstGeom prst="rect">
            <a:avLst/>
          </a:prstGeom>
          <a:ln w="12700">
            <a:miter lim="400000"/>
          </a:ln>
        </p:spPr>
      </p:pic>
      <p:sp>
        <p:nvSpPr>
          <p:cNvPr id="884" name="Shape 884"/>
          <p:cNvSpPr/>
          <p:nvPr/>
        </p:nvSpPr>
        <p:spPr>
          <a:xfrm>
            <a:off x="-1" y="6426050"/>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885" name="Shape 885"/>
          <p:cNvSpPr/>
          <p:nvPr/>
        </p:nvSpPr>
        <p:spPr>
          <a:xfrm>
            <a:off x="5049080" y="6711159"/>
            <a:ext cx="22763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大数据处理能力</a:t>
            </a:r>
          </a:p>
        </p:txBody>
      </p:sp>
      <p:sp>
        <p:nvSpPr>
          <p:cNvPr id="886" name="Shape 886"/>
          <p:cNvSpPr/>
          <p:nvPr/>
        </p:nvSpPr>
        <p:spPr>
          <a:xfrm>
            <a:off x="5067686" y="7272504"/>
            <a:ext cx="2259829"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Splunk 查询语言</a:t>
            </a:r>
          </a:p>
        </p:txBody>
      </p:sp>
      <p:sp>
        <p:nvSpPr>
          <p:cNvPr id="887" name="Shape 887"/>
          <p:cNvSpPr/>
          <p:nvPr/>
        </p:nvSpPr>
        <p:spPr>
          <a:xfrm>
            <a:off x="5059426" y="7970003"/>
            <a:ext cx="22763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较好的用户体验</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9" name="Shape 889"/>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0" name="Shape 890"/>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r>
              <a:t>系统监控- CloudWatch</a:t>
            </a:r>
          </a:p>
        </p:txBody>
      </p:sp>
      <p:sp>
        <p:nvSpPr>
          <p:cNvPr id="891" name="Shape 891"/>
          <p:cNvSpPr/>
          <p:nvPr/>
        </p:nvSpPr>
        <p:spPr>
          <a:xfrm>
            <a:off x="-1" y="6426050"/>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892" name="Shape 892"/>
          <p:cNvSpPr/>
          <p:nvPr/>
        </p:nvSpPr>
        <p:spPr>
          <a:xfrm>
            <a:off x="4681849" y="6690362"/>
            <a:ext cx="3641103"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CPU，Diks I/O，BandWidth</a:t>
            </a:r>
          </a:p>
        </p:txBody>
      </p:sp>
      <p:sp>
        <p:nvSpPr>
          <p:cNvPr id="893" name="Shape 893"/>
          <p:cNvSpPr/>
          <p:nvPr/>
        </p:nvSpPr>
        <p:spPr>
          <a:xfrm>
            <a:off x="4773155" y="7212497"/>
            <a:ext cx="345849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Latency，Request，Traffic</a:t>
            </a:r>
          </a:p>
        </p:txBody>
      </p:sp>
      <p:pic>
        <p:nvPicPr>
          <p:cNvPr id="894" name="pasted-image.png"/>
          <p:cNvPicPr>
            <a:picLocks noChangeAspect="1"/>
          </p:cNvPicPr>
          <p:nvPr/>
        </p:nvPicPr>
        <p:blipFill>
          <a:blip r:embed="rId2">
            <a:extLst/>
          </a:blip>
          <a:stretch>
            <a:fillRect/>
          </a:stretch>
        </p:blipFill>
        <p:spPr>
          <a:xfrm>
            <a:off x="4217259" y="2748545"/>
            <a:ext cx="4570283" cy="3413193"/>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97" name="Shape 897"/>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r>
              <a:t>健康监控- Nagios</a:t>
            </a:r>
          </a:p>
        </p:txBody>
      </p:sp>
      <p:pic>
        <p:nvPicPr>
          <p:cNvPr id="898" name="pasted-image.png"/>
          <p:cNvPicPr>
            <a:picLocks noChangeAspect="1"/>
          </p:cNvPicPr>
          <p:nvPr/>
        </p:nvPicPr>
        <p:blipFill>
          <a:blip r:embed="rId2">
            <a:extLst/>
          </a:blip>
          <a:stretch>
            <a:fillRect/>
          </a:stretch>
        </p:blipFill>
        <p:spPr>
          <a:xfrm>
            <a:off x="3066193" y="2490548"/>
            <a:ext cx="6872414" cy="3834023"/>
          </a:xfrm>
          <a:prstGeom prst="rect">
            <a:avLst/>
          </a:prstGeom>
          <a:ln w="12700">
            <a:miter lim="400000"/>
          </a:ln>
        </p:spPr>
      </p:pic>
      <p:sp>
        <p:nvSpPr>
          <p:cNvPr id="899" name="Shape 899"/>
          <p:cNvSpPr/>
          <p:nvPr/>
        </p:nvSpPr>
        <p:spPr>
          <a:xfrm>
            <a:off x="-1" y="6426050"/>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900" name="Shape 900"/>
          <p:cNvSpPr/>
          <p:nvPr/>
        </p:nvSpPr>
        <p:spPr>
          <a:xfrm>
            <a:off x="5054253" y="6690362"/>
            <a:ext cx="2885949" cy="43840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监控服务的健康状态</a:t>
            </a:r>
          </a:p>
        </p:txBody>
      </p:sp>
      <p:sp>
        <p:nvSpPr>
          <p:cNvPr id="901" name="Shape 901"/>
          <p:cNvSpPr/>
          <p:nvPr/>
        </p:nvSpPr>
        <p:spPr>
          <a:xfrm>
            <a:off x="5072858" y="7315208"/>
            <a:ext cx="44099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基于插件的方式，灵活定义插件</a:t>
            </a:r>
          </a:p>
        </p:txBody>
      </p:sp>
      <p:sp>
        <p:nvSpPr>
          <p:cNvPr id="902" name="Shape 902"/>
          <p:cNvSpPr/>
          <p:nvPr/>
        </p:nvSpPr>
        <p:spPr>
          <a:xfrm>
            <a:off x="5064598" y="7949207"/>
            <a:ext cx="38003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提供主动和被动的监控方式</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4" name="Shape 904"/>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5" name="Shape 905"/>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r>
              <a:t>应用监控- NewRelic</a:t>
            </a:r>
          </a:p>
        </p:txBody>
      </p:sp>
      <p:sp>
        <p:nvSpPr>
          <p:cNvPr id="906" name="Shape 906"/>
          <p:cNvSpPr/>
          <p:nvPr/>
        </p:nvSpPr>
        <p:spPr>
          <a:xfrm>
            <a:off x="-1" y="6426050"/>
            <a:ext cx="13004802" cy="1"/>
          </a:xfrm>
          <a:prstGeom prst="line">
            <a:avLst/>
          </a:prstGeom>
          <a:ln w="25400">
            <a:solidFill>
              <a:srgbClr val="00B56E"/>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907" name="Shape 907"/>
          <p:cNvSpPr/>
          <p:nvPr/>
        </p:nvSpPr>
        <p:spPr>
          <a:xfrm>
            <a:off x="3931237" y="6690362"/>
            <a:ext cx="5388345"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使用Agent SDK，能提供完整的数据监控</a:t>
            </a:r>
          </a:p>
        </p:txBody>
      </p:sp>
      <p:pic>
        <p:nvPicPr>
          <p:cNvPr id="908" name="pasted-image.png"/>
          <p:cNvPicPr>
            <a:picLocks noChangeAspect="1"/>
          </p:cNvPicPr>
          <p:nvPr/>
        </p:nvPicPr>
        <p:blipFill>
          <a:blip r:embed="rId2">
            <a:extLst/>
          </a:blip>
          <a:stretch>
            <a:fillRect/>
          </a:stretch>
        </p:blipFill>
        <p:spPr>
          <a:xfrm>
            <a:off x="3837679" y="2576065"/>
            <a:ext cx="5329442" cy="3848045"/>
          </a:xfrm>
          <a:prstGeom prst="rect">
            <a:avLst/>
          </a:prstGeom>
          <a:ln w="12700">
            <a:miter lim="400000"/>
          </a:ln>
        </p:spPr>
      </p:pic>
      <p:sp>
        <p:nvSpPr>
          <p:cNvPr id="909" name="Shape 909"/>
          <p:cNvSpPr/>
          <p:nvPr/>
        </p:nvSpPr>
        <p:spPr>
          <a:xfrm>
            <a:off x="3931237" y="7212497"/>
            <a:ext cx="6311675"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监控Page Render Time，分析Render的效率问题</a:t>
            </a:r>
          </a:p>
        </p:txBody>
      </p:sp>
      <p:sp>
        <p:nvSpPr>
          <p:cNvPr id="910" name="Shape 910"/>
          <p:cNvSpPr/>
          <p:nvPr/>
        </p:nvSpPr>
        <p:spPr>
          <a:xfrm>
            <a:off x="3931237" y="7772732"/>
            <a:ext cx="41051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其他一些网络请求数据的统计</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2" name="Shape 912"/>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3" name="Shape 913"/>
          <p:cNvSpPr/>
          <p:nvPr>
            <p:ph type="title"/>
          </p:nvPr>
        </p:nvSpPr>
        <p:spPr>
          <a:prstGeom prst="rect">
            <a:avLst/>
          </a:prstGeom>
        </p:spPr>
        <p:txBody>
          <a:bodyPr/>
          <a:lstStyle>
            <a:lvl1pPr defTabSz="356362">
              <a:lnSpc>
                <a:spcPct val="90000"/>
              </a:lnSpc>
              <a:defRPr b="0" cap="none" spc="0" sz="4758">
                <a:latin typeface="Impact"/>
                <a:ea typeface="Impact"/>
                <a:cs typeface="Impact"/>
                <a:sym typeface="Impact"/>
              </a:defRPr>
            </a:lvl1pPr>
          </a:lstStyle>
          <a:p>
            <a:pPr/>
            <a:r>
              <a:t>告警- PageDuty</a:t>
            </a:r>
          </a:p>
        </p:txBody>
      </p:sp>
      <p:pic>
        <p:nvPicPr>
          <p:cNvPr id="914" name="pasted-image.png"/>
          <p:cNvPicPr>
            <a:picLocks noChangeAspect="1"/>
          </p:cNvPicPr>
          <p:nvPr/>
        </p:nvPicPr>
        <p:blipFill>
          <a:blip r:embed="rId2">
            <a:extLst/>
          </a:blip>
          <a:stretch>
            <a:fillRect/>
          </a:stretch>
        </p:blipFill>
        <p:spPr>
          <a:xfrm>
            <a:off x="1904241" y="2632647"/>
            <a:ext cx="9196318" cy="5289385"/>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16" name="Shape 916"/>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pic>
        <p:nvPicPr>
          <p:cNvPr id="917" name="image5.tif"/>
          <p:cNvPicPr>
            <a:picLocks noChangeAspect="1"/>
          </p:cNvPicPr>
          <p:nvPr/>
        </p:nvPicPr>
        <p:blipFill>
          <a:blip r:embed="rId2">
            <a:extLst/>
          </a:blip>
          <a:stretch>
            <a:fillRect/>
          </a:stretch>
        </p:blipFill>
        <p:spPr>
          <a:xfrm>
            <a:off x="7335" y="223599"/>
            <a:ext cx="4963116" cy="6757833"/>
          </a:xfrm>
          <a:prstGeom prst="rect">
            <a:avLst/>
          </a:prstGeom>
          <a:ln w="12700">
            <a:miter lim="400000"/>
          </a:ln>
        </p:spPr>
      </p:pic>
      <p:sp>
        <p:nvSpPr>
          <p:cNvPr id="918" name="Shape 918"/>
          <p:cNvSpPr/>
          <p:nvPr/>
        </p:nvSpPr>
        <p:spPr>
          <a:xfrm>
            <a:off x="5113205" y="2990307"/>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919" name="Shape 919"/>
          <p:cNvSpPr/>
          <p:nvPr/>
        </p:nvSpPr>
        <p:spPr>
          <a:xfrm>
            <a:off x="5507921" y="3042132"/>
            <a:ext cx="8907460"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实践2 - ‘Stencil' (演进的微服务模板)</a:t>
            </a:r>
          </a:p>
        </p:txBody>
      </p:sp>
      <p:pic>
        <p:nvPicPr>
          <p:cNvPr id="920" name="pasted-image.png"/>
          <p:cNvPicPr>
            <a:picLocks noChangeAspect="1"/>
          </p:cNvPicPr>
          <p:nvPr/>
        </p:nvPicPr>
        <p:blipFill>
          <a:blip r:embed="rId3">
            <a:extLst/>
          </a:blip>
          <a:stretch>
            <a:fillRect/>
          </a:stretch>
        </p:blipFill>
        <p:spPr>
          <a:xfrm>
            <a:off x="-125276" y="7012940"/>
            <a:ext cx="13004801" cy="2814739"/>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22" name="Shape 922"/>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923" name="Shape 923"/>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924" name="Shape 924"/>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实践2 'Stencil' (微服务模板)</a:t>
            </a:r>
          </a:p>
        </p:txBody>
      </p:sp>
      <p:sp>
        <p:nvSpPr>
          <p:cNvPr id="925" name="Shape 925"/>
          <p:cNvSpPr/>
          <p:nvPr/>
        </p:nvSpPr>
        <p:spPr>
          <a:xfrm>
            <a:off x="6585177" y="1999632"/>
            <a:ext cx="2715964" cy="6601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部署脚本</a:t>
            </a:r>
          </a:p>
        </p:txBody>
      </p:sp>
      <p:pic>
        <p:nvPicPr>
          <p:cNvPr id="926" name="image5.tif"/>
          <p:cNvPicPr>
            <a:picLocks noChangeAspect="1"/>
          </p:cNvPicPr>
          <p:nvPr/>
        </p:nvPicPr>
        <p:blipFill>
          <a:blip r:embed="rId3">
            <a:extLst/>
          </a:blip>
          <a:stretch>
            <a:fillRect/>
          </a:stretch>
        </p:blipFill>
        <p:spPr>
          <a:xfrm>
            <a:off x="7335" y="223599"/>
            <a:ext cx="4963116" cy="6757833"/>
          </a:xfrm>
          <a:prstGeom prst="rect">
            <a:avLst/>
          </a:prstGeom>
          <a:ln w="12700">
            <a:miter lim="400000"/>
          </a:ln>
        </p:spPr>
      </p:pic>
      <p:sp>
        <p:nvSpPr>
          <p:cNvPr id="927" name="Shape 927"/>
          <p:cNvSpPr/>
          <p:nvPr/>
        </p:nvSpPr>
        <p:spPr>
          <a:xfrm>
            <a:off x="6585177" y="979365"/>
            <a:ext cx="2715964" cy="6601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代码框架</a:t>
            </a:r>
          </a:p>
        </p:txBody>
      </p:sp>
      <p:sp>
        <p:nvSpPr>
          <p:cNvPr id="928" name="Shape 928"/>
          <p:cNvSpPr/>
          <p:nvPr/>
        </p:nvSpPr>
        <p:spPr>
          <a:xfrm>
            <a:off x="6585177" y="3157281"/>
            <a:ext cx="2715964" cy="6601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容器配置</a:t>
            </a:r>
          </a:p>
        </p:txBody>
      </p:sp>
      <p:sp>
        <p:nvSpPr>
          <p:cNvPr id="929" name="Shape 929"/>
          <p:cNvSpPr/>
          <p:nvPr/>
        </p:nvSpPr>
        <p:spPr>
          <a:xfrm>
            <a:off x="6621798" y="4315064"/>
            <a:ext cx="4316165" cy="6601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监控、告警配置</a:t>
            </a:r>
          </a:p>
        </p:txBody>
      </p:sp>
      <p:sp>
        <p:nvSpPr>
          <p:cNvPr id="930" name="Shape 930"/>
          <p:cNvSpPr/>
          <p:nvPr/>
        </p:nvSpPr>
        <p:spPr>
          <a:xfrm>
            <a:off x="6621798" y="5492717"/>
            <a:ext cx="3782765" cy="66014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日志聚合配置</a:t>
            </a:r>
          </a:p>
        </p:txBody>
      </p:sp>
      <p:sp>
        <p:nvSpPr>
          <p:cNvPr id="931" name="Shape 931"/>
          <p:cNvSpPr/>
          <p:nvPr/>
        </p:nvSpPr>
        <p:spPr>
          <a:xfrm>
            <a:off x="6621798" y="6595235"/>
            <a:ext cx="3249365" cy="6601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命令行接口</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35" name="Shape 935"/>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936" name="Shape 936"/>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937" name="Shape 937"/>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'Stencil'结构 (微服务模板)</a:t>
            </a:r>
          </a:p>
        </p:txBody>
      </p:sp>
      <p:pic>
        <p:nvPicPr>
          <p:cNvPr id="938" name="image5.tif"/>
          <p:cNvPicPr>
            <a:picLocks noChangeAspect="1"/>
          </p:cNvPicPr>
          <p:nvPr/>
        </p:nvPicPr>
        <p:blipFill>
          <a:blip r:embed="rId3">
            <a:extLst/>
          </a:blip>
          <a:stretch>
            <a:fillRect/>
          </a:stretch>
        </p:blipFill>
        <p:spPr>
          <a:xfrm>
            <a:off x="7335" y="223599"/>
            <a:ext cx="4963116" cy="6757833"/>
          </a:xfrm>
          <a:prstGeom prst="rect">
            <a:avLst/>
          </a:prstGeom>
          <a:ln w="12700">
            <a:miter lim="400000"/>
          </a:ln>
        </p:spPr>
      </p:pic>
      <p:pic>
        <p:nvPicPr>
          <p:cNvPr id="939" name=""/>
          <p:cNvPicPr>
            <a:picLocks noChangeAspect="0"/>
          </p:cNvPicPr>
          <p:nvPr/>
        </p:nvPicPr>
        <p:blipFill>
          <a:blip r:embed="rId4">
            <a:extLst/>
          </a:blip>
          <a:stretch>
            <a:fillRect/>
          </a:stretch>
        </p:blipFill>
        <p:spPr>
          <a:xfrm rot="5400000">
            <a:off x="2828988" y="3703046"/>
            <a:ext cx="6382846" cy="50801"/>
          </a:xfrm>
          <a:prstGeom prst="rect">
            <a:avLst/>
          </a:prstGeom>
          <a:effectLst>
            <a:outerShdw sx="100000" sy="100000" kx="0" ky="0" algn="b" rotWithShape="0" blurRad="50800" dist="25400" dir="5400000">
              <a:srgbClr val="000000">
                <a:alpha val="38000"/>
              </a:srgbClr>
            </a:outerShdw>
          </a:effectLst>
        </p:spPr>
      </p:pic>
      <p:pic>
        <p:nvPicPr>
          <p:cNvPr id="940" name=""/>
          <p:cNvPicPr>
            <a:picLocks noChangeAspect="0"/>
          </p:cNvPicPr>
          <p:nvPr/>
        </p:nvPicPr>
        <p:blipFill>
          <a:blip r:embed="rId5">
            <a:extLst/>
          </a:blip>
          <a:stretch>
            <a:fillRect/>
          </a:stretch>
        </p:blipFill>
        <p:spPr>
          <a:xfrm rot="10800000">
            <a:off x="5895518" y="530427"/>
            <a:ext cx="1417225" cy="50801"/>
          </a:xfrm>
          <a:prstGeom prst="rect">
            <a:avLst/>
          </a:prstGeom>
          <a:effectLst>
            <a:outerShdw sx="100000" sy="100000" kx="0" ky="0" algn="b" rotWithShape="0" blurRad="50800" dist="25400" dir="5400000">
              <a:srgbClr val="000000">
                <a:alpha val="38000"/>
              </a:srgbClr>
            </a:outerShdw>
          </a:effectLst>
        </p:spPr>
      </p:pic>
      <p:pic>
        <p:nvPicPr>
          <p:cNvPr id="941" name=""/>
          <p:cNvPicPr>
            <a:picLocks noChangeAspect="0"/>
          </p:cNvPicPr>
          <p:nvPr/>
        </p:nvPicPr>
        <p:blipFill>
          <a:blip r:embed="rId5">
            <a:extLst/>
          </a:blip>
          <a:stretch>
            <a:fillRect/>
          </a:stretch>
        </p:blipFill>
        <p:spPr>
          <a:xfrm rot="10800000">
            <a:off x="5976053" y="3131045"/>
            <a:ext cx="1417225" cy="50801"/>
          </a:xfrm>
          <a:prstGeom prst="rect">
            <a:avLst/>
          </a:prstGeom>
          <a:effectLst>
            <a:outerShdw sx="100000" sy="100000" kx="0" ky="0" algn="b" rotWithShape="0" blurRad="50800" dist="25400" dir="5400000">
              <a:srgbClr val="000000">
                <a:alpha val="38000"/>
              </a:srgbClr>
            </a:outerShdw>
          </a:effectLst>
        </p:spPr>
      </p:pic>
      <p:pic>
        <p:nvPicPr>
          <p:cNvPr id="942" name=""/>
          <p:cNvPicPr>
            <a:picLocks noChangeAspect="0"/>
          </p:cNvPicPr>
          <p:nvPr/>
        </p:nvPicPr>
        <p:blipFill>
          <a:blip r:embed="rId5">
            <a:extLst/>
          </a:blip>
          <a:stretch>
            <a:fillRect/>
          </a:stretch>
        </p:blipFill>
        <p:spPr>
          <a:xfrm rot="10800000">
            <a:off x="5976053" y="5764778"/>
            <a:ext cx="1417225" cy="50801"/>
          </a:xfrm>
          <a:prstGeom prst="rect">
            <a:avLst/>
          </a:prstGeom>
          <a:effectLst>
            <a:outerShdw sx="100000" sy="100000" kx="0" ky="0" algn="b" rotWithShape="0" blurRad="50800" dist="25400" dir="5400000">
              <a:srgbClr val="000000">
                <a:alpha val="38000"/>
              </a:srgbClr>
            </a:outerShdw>
          </a:effectLst>
        </p:spPr>
      </p:pic>
      <p:pic>
        <p:nvPicPr>
          <p:cNvPr id="943" name=""/>
          <p:cNvPicPr>
            <a:picLocks noChangeAspect="0"/>
          </p:cNvPicPr>
          <p:nvPr/>
        </p:nvPicPr>
        <p:blipFill>
          <a:blip r:embed="rId5">
            <a:extLst/>
          </a:blip>
          <a:stretch>
            <a:fillRect/>
          </a:stretch>
        </p:blipFill>
        <p:spPr>
          <a:xfrm rot="10800000">
            <a:off x="5968762" y="1724862"/>
            <a:ext cx="1417225" cy="50801"/>
          </a:xfrm>
          <a:prstGeom prst="rect">
            <a:avLst/>
          </a:prstGeom>
          <a:effectLst>
            <a:outerShdw sx="100000" sy="100000" kx="0" ky="0" algn="b" rotWithShape="0" blurRad="50800" dist="25400" dir="5400000">
              <a:srgbClr val="000000">
                <a:alpha val="38000"/>
              </a:srgbClr>
            </a:outerShdw>
          </a:effectLst>
        </p:spPr>
      </p:pic>
      <p:pic>
        <p:nvPicPr>
          <p:cNvPr id="944" name=""/>
          <p:cNvPicPr>
            <a:picLocks noChangeAspect="0"/>
          </p:cNvPicPr>
          <p:nvPr/>
        </p:nvPicPr>
        <p:blipFill>
          <a:blip r:embed="rId5">
            <a:extLst/>
          </a:blip>
          <a:stretch>
            <a:fillRect/>
          </a:stretch>
        </p:blipFill>
        <p:spPr>
          <a:xfrm rot="10800000">
            <a:off x="6013503" y="6802694"/>
            <a:ext cx="1417226" cy="50801"/>
          </a:xfrm>
          <a:prstGeom prst="rect">
            <a:avLst/>
          </a:prstGeom>
          <a:effectLst>
            <a:outerShdw sx="100000" sy="100000" kx="0" ky="0" algn="b" rotWithShape="0" blurRad="50800" dist="25400" dir="5400000">
              <a:srgbClr val="000000">
                <a:alpha val="38000"/>
              </a:srgbClr>
            </a:outerShdw>
          </a:effectLst>
        </p:spPr>
      </p:pic>
      <p:pic>
        <p:nvPicPr>
          <p:cNvPr id="945" name=""/>
          <p:cNvPicPr>
            <a:picLocks noChangeAspect="0"/>
          </p:cNvPicPr>
          <p:nvPr/>
        </p:nvPicPr>
        <p:blipFill>
          <a:blip r:embed="rId6">
            <a:extLst/>
          </a:blip>
          <a:stretch>
            <a:fillRect/>
          </a:stretch>
        </p:blipFill>
        <p:spPr>
          <a:xfrm rot="10800000">
            <a:off x="4926186" y="3600663"/>
            <a:ext cx="1119626" cy="50801"/>
          </a:xfrm>
          <a:prstGeom prst="rect">
            <a:avLst/>
          </a:prstGeom>
          <a:effectLst>
            <a:outerShdw sx="100000" sy="100000" kx="0" ky="0" algn="b" rotWithShape="0" blurRad="50800" dist="25400" dir="5400000">
              <a:srgbClr val="000000">
                <a:alpha val="38000"/>
              </a:srgbClr>
            </a:outerShdw>
          </a:effectLst>
        </p:spPr>
      </p:pic>
      <p:sp>
        <p:nvSpPr>
          <p:cNvPr id="946" name="Shape 946"/>
          <p:cNvSpPr/>
          <p:nvPr/>
        </p:nvSpPr>
        <p:spPr>
          <a:xfrm>
            <a:off x="7255017" y="224354"/>
            <a:ext cx="1391820"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3500">
                <a:solidFill>
                  <a:srgbClr val="00B56E"/>
                </a:solidFill>
              </a:defRPr>
            </a:lvl1pPr>
          </a:lstStyle>
          <a:p>
            <a:pPr/>
            <a:r>
              <a:t>Source</a:t>
            </a:r>
          </a:p>
        </p:txBody>
      </p:sp>
      <p:sp>
        <p:nvSpPr>
          <p:cNvPr id="947" name="Shape 947"/>
          <p:cNvSpPr/>
          <p:nvPr/>
        </p:nvSpPr>
        <p:spPr>
          <a:xfrm>
            <a:off x="7347249" y="1380438"/>
            <a:ext cx="874612"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3500">
                <a:solidFill>
                  <a:srgbClr val="00B56E"/>
                </a:solidFill>
              </a:defRPr>
            </a:lvl1pPr>
          </a:lstStyle>
          <a:p>
            <a:pPr/>
            <a:r>
              <a:t>Test</a:t>
            </a:r>
          </a:p>
        </p:txBody>
      </p:sp>
      <p:sp>
        <p:nvSpPr>
          <p:cNvPr id="948" name="Shape 948"/>
          <p:cNvSpPr/>
          <p:nvPr/>
        </p:nvSpPr>
        <p:spPr>
          <a:xfrm>
            <a:off x="7306784" y="2775491"/>
            <a:ext cx="1313686"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3500">
                <a:solidFill>
                  <a:srgbClr val="00B56E"/>
                </a:solidFill>
              </a:defRPr>
            </a:lvl1pPr>
          </a:lstStyle>
          <a:p>
            <a:pPr/>
            <a:r>
              <a:t>Config</a:t>
            </a:r>
          </a:p>
        </p:txBody>
      </p:sp>
      <p:grpSp>
        <p:nvGrpSpPr>
          <p:cNvPr id="958" name="Group 958"/>
          <p:cNvGrpSpPr/>
          <p:nvPr/>
        </p:nvGrpSpPr>
        <p:grpSpPr>
          <a:xfrm>
            <a:off x="7962117" y="3426318"/>
            <a:ext cx="2500801" cy="1670252"/>
            <a:chOff x="-19049" y="-4785"/>
            <a:chExt cx="2500800" cy="1670250"/>
          </a:xfrm>
        </p:grpSpPr>
        <p:pic>
          <p:nvPicPr>
            <p:cNvPr id="949" name=""/>
            <p:cNvPicPr>
              <a:picLocks noChangeAspect="0"/>
            </p:cNvPicPr>
            <p:nvPr/>
          </p:nvPicPr>
          <p:blipFill>
            <a:blip r:embed="rId7">
              <a:extLst/>
            </a:blip>
            <a:stretch>
              <a:fillRect/>
            </a:stretch>
          </p:blipFill>
          <p:spPr>
            <a:xfrm rot="10800000">
              <a:off x="-19050" y="273408"/>
              <a:ext cx="835378" cy="38101"/>
            </a:xfrm>
            <a:prstGeom prst="rect">
              <a:avLst/>
            </a:prstGeom>
            <a:effectLst>
              <a:outerShdw sx="100000" sy="100000" kx="0" ky="0" algn="b" rotWithShape="0" blurRad="50800" dist="25400" dir="5400000">
                <a:srgbClr val="000000">
                  <a:alpha val="38000"/>
                </a:srgbClr>
              </a:outerShdw>
            </a:effectLst>
          </p:spPr>
        </p:pic>
        <p:pic>
          <p:nvPicPr>
            <p:cNvPr id="950" name=""/>
            <p:cNvPicPr>
              <a:picLocks noChangeAspect="0"/>
            </p:cNvPicPr>
            <p:nvPr/>
          </p:nvPicPr>
          <p:blipFill>
            <a:blip r:embed="rId7">
              <a:extLst/>
            </a:blip>
            <a:stretch>
              <a:fillRect/>
            </a:stretch>
          </p:blipFill>
          <p:spPr>
            <a:xfrm rot="10800000">
              <a:off x="-19050" y="666608"/>
              <a:ext cx="835378" cy="38101"/>
            </a:xfrm>
            <a:prstGeom prst="rect">
              <a:avLst/>
            </a:prstGeom>
            <a:effectLst>
              <a:outerShdw sx="100000" sy="100000" kx="0" ky="0" algn="b" rotWithShape="0" blurRad="50800" dist="25400" dir="5400000">
                <a:srgbClr val="000000">
                  <a:alpha val="38000"/>
                </a:srgbClr>
              </a:outerShdw>
            </a:effectLst>
          </p:spPr>
        </p:pic>
        <p:pic>
          <p:nvPicPr>
            <p:cNvPr id="951" name=""/>
            <p:cNvPicPr>
              <a:picLocks noChangeAspect="0"/>
            </p:cNvPicPr>
            <p:nvPr/>
          </p:nvPicPr>
          <p:blipFill>
            <a:blip r:embed="rId7">
              <a:extLst/>
            </a:blip>
            <a:stretch>
              <a:fillRect/>
            </a:stretch>
          </p:blipFill>
          <p:spPr>
            <a:xfrm rot="10800000">
              <a:off x="-19050" y="1045133"/>
              <a:ext cx="835378" cy="38101"/>
            </a:xfrm>
            <a:prstGeom prst="rect">
              <a:avLst/>
            </a:prstGeom>
            <a:effectLst>
              <a:outerShdw sx="100000" sy="100000" kx="0" ky="0" algn="b" rotWithShape="0" blurRad="50800" dist="25400" dir="5400000">
                <a:srgbClr val="000000">
                  <a:alpha val="38000"/>
                </a:srgbClr>
              </a:outerShdw>
            </a:effectLst>
          </p:spPr>
        </p:pic>
        <p:pic>
          <p:nvPicPr>
            <p:cNvPr id="952" name=""/>
            <p:cNvPicPr>
              <a:picLocks noChangeAspect="0"/>
            </p:cNvPicPr>
            <p:nvPr/>
          </p:nvPicPr>
          <p:blipFill>
            <a:blip r:embed="rId8">
              <a:extLst/>
            </a:blip>
            <a:stretch>
              <a:fillRect/>
            </a:stretch>
          </p:blipFill>
          <p:spPr>
            <a:xfrm rot="5400000">
              <a:off x="-726144" y="709362"/>
              <a:ext cx="1466398" cy="38101"/>
            </a:xfrm>
            <a:prstGeom prst="rect">
              <a:avLst/>
            </a:prstGeom>
            <a:effectLst>
              <a:outerShdw sx="100000" sy="100000" kx="0" ky="0" algn="b" rotWithShape="0" blurRad="50800" dist="25400" dir="5400000">
                <a:srgbClr val="000000">
                  <a:alpha val="38000"/>
                </a:srgbClr>
              </a:outerShdw>
            </a:effectLst>
          </p:spPr>
        </p:pic>
        <p:pic>
          <p:nvPicPr>
            <p:cNvPr id="953" name=""/>
            <p:cNvPicPr>
              <a:picLocks noChangeAspect="0"/>
            </p:cNvPicPr>
            <p:nvPr/>
          </p:nvPicPr>
          <p:blipFill>
            <a:blip r:embed="rId7">
              <a:extLst/>
            </a:blip>
            <a:stretch>
              <a:fillRect/>
            </a:stretch>
          </p:blipFill>
          <p:spPr>
            <a:xfrm rot="10800000">
              <a:off x="26105" y="1425808"/>
              <a:ext cx="835379" cy="38101"/>
            </a:xfrm>
            <a:prstGeom prst="rect">
              <a:avLst/>
            </a:prstGeom>
            <a:effectLst>
              <a:outerShdw sx="100000" sy="100000" kx="0" ky="0" algn="b" rotWithShape="0" blurRad="50800" dist="25400" dir="5400000">
                <a:srgbClr val="000000">
                  <a:alpha val="38000"/>
                </a:srgbClr>
              </a:outerShdw>
            </a:effectLst>
          </p:spPr>
        </p:pic>
        <p:sp>
          <p:nvSpPr>
            <p:cNvPr id="954" name="Shape 954"/>
            <p:cNvSpPr/>
            <p:nvPr/>
          </p:nvSpPr>
          <p:spPr>
            <a:xfrm>
              <a:off x="815064" y="0"/>
              <a:ext cx="1666687" cy="523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solidFill>
                    <a:srgbClr val="00B56E"/>
                  </a:solidFill>
                </a:defRPr>
              </a:lvl1pPr>
            </a:lstStyle>
            <a:p>
              <a:pPr/>
              <a:r>
                <a:t>Web Server</a:t>
              </a:r>
            </a:p>
          </p:txBody>
        </p:sp>
        <p:sp>
          <p:nvSpPr>
            <p:cNvPr id="955" name="Shape 955"/>
            <p:cNvSpPr/>
            <p:nvPr/>
          </p:nvSpPr>
          <p:spPr>
            <a:xfrm>
              <a:off x="840970" y="1141717"/>
              <a:ext cx="598225"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solidFill>
                    <a:srgbClr val="00B56E"/>
                  </a:solidFill>
                </a:defRPr>
              </a:lvl1pPr>
            </a:lstStyle>
            <a:p>
              <a:pPr/>
              <a:r>
                <a:t>Log</a:t>
              </a:r>
            </a:p>
          </p:txBody>
        </p:sp>
        <p:sp>
          <p:nvSpPr>
            <p:cNvPr id="956" name="Shape 956"/>
            <p:cNvSpPr/>
            <p:nvPr/>
          </p:nvSpPr>
          <p:spPr>
            <a:xfrm>
              <a:off x="808655" y="411084"/>
              <a:ext cx="1628705"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solidFill>
                    <a:srgbClr val="00B56E"/>
                  </a:solidFill>
                </a:defRPr>
              </a:lvl1pPr>
            </a:lstStyle>
            <a:p>
              <a:pPr/>
              <a:r>
                <a:t>Monitoring</a:t>
              </a:r>
            </a:p>
          </p:txBody>
        </p:sp>
        <p:sp>
          <p:nvSpPr>
            <p:cNvPr id="957" name="Shape 957"/>
            <p:cNvSpPr/>
            <p:nvPr/>
          </p:nvSpPr>
          <p:spPr>
            <a:xfrm>
              <a:off x="805639" y="789609"/>
              <a:ext cx="795887"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solidFill>
                    <a:srgbClr val="00B56E"/>
                  </a:solidFill>
                </a:defRPr>
              </a:lvl1pPr>
            </a:lstStyle>
            <a:p>
              <a:pPr/>
              <a:r>
                <a:t>Alert</a:t>
              </a:r>
            </a:p>
          </p:txBody>
        </p:sp>
      </p:grpSp>
      <p:sp>
        <p:nvSpPr>
          <p:cNvPr id="959" name="Shape 959"/>
          <p:cNvSpPr/>
          <p:nvPr/>
        </p:nvSpPr>
        <p:spPr>
          <a:xfrm>
            <a:off x="7325953" y="5458454"/>
            <a:ext cx="2415168"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3500">
                <a:solidFill>
                  <a:srgbClr val="00B56E"/>
                </a:solidFill>
              </a:defRPr>
            </a:lvl1pPr>
          </a:lstStyle>
          <a:p>
            <a:pPr/>
            <a:r>
              <a:t>Deployment</a:t>
            </a:r>
          </a:p>
        </p:txBody>
      </p:sp>
      <p:sp>
        <p:nvSpPr>
          <p:cNvPr id="960" name="Shape 960"/>
          <p:cNvSpPr/>
          <p:nvPr/>
        </p:nvSpPr>
        <p:spPr>
          <a:xfrm>
            <a:off x="7378813" y="6458387"/>
            <a:ext cx="684484" cy="663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3500">
                <a:solidFill>
                  <a:srgbClr val="00B56E"/>
                </a:solidFill>
              </a:defRPr>
            </a:lvl1pPr>
          </a:lstStyle>
          <a:p>
            <a:pPr/>
            <a:r>
              <a:t>CLI</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sp>
        <p:nvSpPr>
          <p:cNvPr id="394" name="Shape 39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Shape 395"/>
          <p:cNvSpPr/>
          <p:nvPr/>
        </p:nvSpPr>
        <p:spPr>
          <a:xfrm>
            <a:off x="4038512" y="3825781"/>
            <a:ext cx="4927777" cy="1048556"/>
          </a:xfrm>
          <a:prstGeom prst="rect">
            <a:avLst/>
          </a:prstGeom>
          <a:ln w="12700">
            <a:miter lim="400000"/>
          </a:ln>
          <a:extLst>
            <a:ext uri="{C572A759-6A51-4108-AA02-DFA0A04FC94B}">
              <ma14:wrappingTextBoxFlag xmlns:ma14="http://schemas.microsoft.com/office/mac/drawingml/2011/main" val="1"/>
            </a:ext>
          </a:extLst>
        </p:spPr>
        <p:txBody>
          <a:bodyPr lIns="92477" tIns="92477" rIns="92477" bIns="92477">
            <a:spAutoFit/>
          </a:bodyPr>
          <a:lstStyle>
            <a:lvl1pPr>
              <a:lnSpc>
                <a:spcPct val="110000"/>
              </a:lnSpc>
              <a:defRPr b="1" sz="5600">
                <a:solidFill>
                  <a:srgbClr val="00B56E"/>
                </a:solidFill>
              </a:defRPr>
            </a:lvl1pPr>
          </a:lstStyle>
          <a:p>
            <a:pPr/>
            <a:r>
              <a:t>一年前......</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64" name="Shape 96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965" name="Shape 965"/>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966" name="Shape 966"/>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'Stencil'结构 (微服务模板)</a:t>
            </a:r>
          </a:p>
        </p:txBody>
      </p:sp>
      <p:sp>
        <p:nvSpPr>
          <p:cNvPr id="967" name="Shape 967"/>
          <p:cNvSpPr/>
          <p:nvPr/>
        </p:nvSpPr>
        <p:spPr>
          <a:xfrm>
            <a:off x="928505" y="916975"/>
            <a:ext cx="7871891"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基本的代码组织结构(开发/单元测试)</a:t>
            </a:r>
          </a:p>
        </p:txBody>
      </p:sp>
      <p:sp>
        <p:nvSpPr>
          <p:cNvPr id="968" name="Shape 968"/>
          <p:cNvSpPr/>
          <p:nvPr/>
        </p:nvSpPr>
        <p:spPr>
          <a:xfrm>
            <a:off x="928505" y="1651679"/>
            <a:ext cx="8882732"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Web服务器(Apache/Passenger)配置信息</a:t>
            </a:r>
          </a:p>
        </p:txBody>
      </p:sp>
      <p:sp>
        <p:nvSpPr>
          <p:cNvPr id="969" name="Shape 969"/>
          <p:cNvSpPr/>
          <p:nvPr/>
        </p:nvSpPr>
        <p:spPr>
          <a:xfrm>
            <a:off x="928505" y="2409563"/>
            <a:ext cx="6602313"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监控服务(New Relic)配置信息</a:t>
            </a:r>
          </a:p>
        </p:txBody>
      </p:sp>
      <p:sp>
        <p:nvSpPr>
          <p:cNvPr id="970" name="Shape 970"/>
          <p:cNvSpPr/>
          <p:nvPr/>
        </p:nvSpPr>
        <p:spPr>
          <a:xfrm>
            <a:off x="928505" y="3218247"/>
            <a:ext cx="5942409"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日志聚合(Splunk)配置信息</a:t>
            </a:r>
          </a:p>
        </p:txBody>
      </p:sp>
      <p:sp>
        <p:nvSpPr>
          <p:cNvPr id="971" name="Shape 971"/>
          <p:cNvSpPr/>
          <p:nvPr/>
        </p:nvSpPr>
        <p:spPr>
          <a:xfrm>
            <a:off x="928505" y="4039631"/>
            <a:ext cx="9447758"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将诊断相关/部署脚本抽成Gem(Module)依赖</a:t>
            </a:r>
          </a:p>
        </p:txBody>
      </p:sp>
      <p:sp>
        <p:nvSpPr>
          <p:cNvPr id="972" name="Shape 972"/>
          <p:cNvSpPr/>
          <p:nvPr/>
        </p:nvSpPr>
        <p:spPr>
          <a:xfrm>
            <a:off x="928505" y="4784815"/>
            <a:ext cx="8593410"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默认的REST接口 (Grape/HAL Browser)</a:t>
            </a:r>
          </a:p>
        </p:txBody>
      </p:sp>
      <p:sp>
        <p:nvSpPr>
          <p:cNvPr id="973" name="Shape 973"/>
          <p:cNvSpPr/>
          <p:nvPr/>
        </p:nvSpPr>
        <p:spPr>
          <a:xfrm>
            <a:off x="928505" y="5618899"/>
            <a:ext cx="7161758"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持续交付(Bamboo的)流水线配置</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75" name="Shape 975"/>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976" name="Shape 976"/>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977" name="Shape 977"/>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 (微服务模板)</a:t>
            </a:r>
          </a:p>
        </p:txBody>
      </p:sp>
      <p:grpSp>
        <p:nvGrpSpPr>
          <p:cNvPr id="988" name="Group 988"/>
          <p:cNvGrpSpPr/>
          <p:nvPr/>
        </p:nvGrpSpPr>
        <p:grpSpPr>
          <a:xfrm>
            <a:off x="2422457" y="342439"/>
            <a:ext cx="7557857" cy="5654341"/>
            <a:chOff x="0" y="0"/>
            <a:chExt cx="7557855" cy="5654339"/>
          </a:xfrm>
        </p:grpSpPr>
        <p:sp>
          <p:nvSpPr>
            <p:cNvPr id="978" name="Shape 978"/>
            <p:cNvSpPr/>
            <p:nvPr/>
          </p:nvSpPr>
          <p:spPr>
            <a:xfrm flipV="1">
              <a:off x="2899851" y="746436"/>
              <a:ext cx="2289433" cy="757275"/>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79" name="Shape 979"/>
            <p:cNvSpPr/>
            <p:nvPr/>
          </p:nvSpPr>
          <p:spPr>
            <a:xfrm>
              <a:off x="2899850" y="2672633"/>
              <a:ext cx="2283762" cy="1"/>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80" name="Shape 980"/>
            <p:cNvSpPr/>
            <p:nvPr/>
          </p:nvSpPr>
          <p:spPr>
            <a:xfrm>
              <a:off x="2899850" y="3624779"/>
              <a:ext cx="2292463" cy="1366891"/>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81" name="Shape 981"/>
            <p:cNvSpPr/>
            <p:nvPr/>
          </p:nvSpPr>
          <p:spPr>
            <a:xfrm>
              <a:off x="5895147" y="0"/>
              <a:ext cx="1662709" cy="804385"/>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服务1</a:t>
              </a:r>
            </a:p>
          </p:txBody>
        </p:sp>
        <p:sp>
          <p:nvSpPr>
            <p:cNvPr id="982" name="Shape 982"/>
            <p:cNvSpPr/>
            <p:nvPr/>
          </p:nvSpPr>
          <p:spPr>
            <a:xfrm>
              <a:off x="5895147" y="2234316"/>
              <a:ext cx="1662709" cy="804386"/>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服务2</a:t>
              </a:r>
            </a:p>
          </p:txBody>
        </p:sp>
        <p:sp>
          <p:nvSpPr>
            <p:cNvPr id="983" name="Shape 983"/>
            <p:cNvSpPr/>
            <p:nvPr/>
          </p:nvSpPr>
          <p:spPr>
            <a:xfrm>
              <a:off x="5895147" y="4849955"/>
              <a:ext cx="1662709" cy="804385"/>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服务N</a:t>
              </a:r>
            </a:p>
          </p:txBody>
        </p:sp>
        <p:sp>
          <p:nvSpPr>
            <p:cNvPr id="984" name="Shape 984"/>
            <p:cNvSpPr/>
            <p:nvPr/>
          </p:nvSpPr>
          <p:spPr>
            <a:xfrm>
              <a:off x="3202817" y="427538"/>
              <a:ext cx="1285749" cy="697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500">
                  <a:solidFill>
                    <a:srgbClr val="00B56E"/>
                  </a:solidFill>
                </a:defRPr>
              </a:lvl1pPr>
            </a:lstStyle>
            <a:p>
              <a:pPr/>
              <a:r>
                <a:t>生成</a:t>
              </a:r>
            </a:p>
          </p:txBody>
        </p:sp>
        <p:sp>
          <p:nvSpPr>
            <p:cNvPr id="985" name="Shape 985"/>
            <p:cNvSpPr/>
            <p:nvPr/>
          </p:nvSpPr>
          <p:spPr>
            <a:xfrm>
              <a:off x="3139317" y="1950112"/>
              <a:ext cx="1285749" cy="697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500">
                  <a:solidFill>
                    <a:srgbClr val="00B56E"/>
                  </a:solidFill>
                </a:defRPr>
              </a:lvl1pPr>
            </a:lstStyle>
            <a:p>
              <a:pPr/>
              <a:r>
                <a:t>生成</a:t>
              </a:r>
            </a:p>
          </p:txBody>
        </p:sp>
        <p:sp>
          <p:nvSpPr>
            <p:cNvPr id="986" name="Shape 986"/>
            <p:cNvSpPr/>
            <p:nvPr/>
          </p:nvSpPr>
          <p:spPr>
            <a:xfrm>
              <a:off x="3202817" y="3251364"/>
              <a:ext cx="1285749" cy="6971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500">
                  <a:solidFill>
                    <a:srgbClr val="00B56E"/>
                  </a:solidFill>
                </a:defRPr>
              </a:lvl1pPr>
            </a:lstStyle>
            <a:p>
              <a:pPr/>
              <a:r>
                <a:t>生成</a:t>
              </a:r>
            </a:p>
          </p:txBody>
        </p:sp>
        <p:sp>
          <p:nvSpPr>
            <p:cNvPr id="987" name="Shape 987"/>
            <p:cNvSpPr/>
            <p:nvPr/>
          </p:nvSpPr>
          <p:spPr>
            <a:xfrm>
              <a:off x="0" y="1604097"/>
              <a:ext cx="2188315" cy="2137073"/>
            </a:xfrm>
            <a:prstGeom prst="ellipse">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4500">
                  <a:solidFill>
                    <a:srgbClr val="FFFFFF"/>
                  </a:solidFill>
                </a:defRPr>
              </a:lvl1pPr>
            </a:lstStyle>
            <a:p>
              <a:pPr/>
              <a:r>
                <a:t>Stencil</a:t>
              </a:r>
            </a:p>
          </p:txBody>
        </p:sp>
      </p:grpSp>
      <p:pic>
        <p:nvPicPr>
          <p:cNvPr id="989" name="pasted-image.png"/>
          <p:cNvPicPr>
            <a:picLocks noChangeAspect="1"/>
          </p:cNvPicPr>
          <p:nvPr/>
        </p:nvPicPr>
        <p:blipFill>
          <a:blip r:embed="rId2">
            <a:extLst/>
          </a:blip>
          <a:stretch>
            <a:fillRect/>
          </a:stretch>
        </p:blipFill>
        <p:spPr>
          <a:xfrm>
            <a:off x="0" y="6285060"/>
            <a:ext cx="13004801" cy="2814738"/>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991" name="Shape 991"/>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992" name="Shape 992"/>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993" name="Shape 993"/>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 (微服务模板)</a:t>
            </a:r>
          </a:p>
        </p:txBody>
      </p:sp>
      <p:grpSp>
        <p:nvGrpSpPr>
          <p:cNvPr id="1004" name="Group 1004"/>
          <p:cNvGrpSpPr/>
          <p:nvPr/>
        </p:nvGrpSpPr>
        <p:grpSpPr>
          <a:xfrm>
            <a:off x="2473213" y="1185249"/>
            <a:ext cx="7529812" cy="5494228"/>
            <a:chOff x="0" y="0"/>
            <a:chExt cx="7529810" cy="5494227"/>
          </a:xfrm>
        </p:grpSpPr>
        <p:sp>
          <p:nvSpPr>
            <p:cNvPr id="994" name="Shape 994"/>
            <p:cNvSpPr/>
            <p:nvPr/>
          </p:nvSpPr>
          <p:spPr>
            <a:xfrm flipV="1">
              <a:off x="2889090" y="756370"/>
              <a:ext cx="2280939" cy="754465"/>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95" name="Shape 995"/>
            <p:cNvSpPr/>
            <p:nvPr/>
          </p:nvSpPr>
          <p:spPr>
            <a:xfrm>
              <a:off x="2889090" y="2675419"/>
              <a:ext cx="2275287" cy="1"/>
            </a:xfrm>
            <a:prstGeom prst="line">
              <a:avLst/>
            </a:prstGeom>
            <a:noFill/>
            <a:ln w="101600" cap="flat">
              <a:solidFill>
                <a:schemeClr val="accent1">
                  <a:satOff val="-4409"/>
                  <a:lumOff val="-10509"/>
                </a:schemeClr>
              </a:solidFill>
              <a:prstDash val="solid"/>
              <a:bevel/>
              <a:head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96" name="Shape 996"/>
            <p:cNvSpPr/>
            <p:nvPr/>
          </p:nvSpPr>
          <p:spPr>
            <a:xfrm>
              <a:off x="2889090" y="3624032"/>
              <a:ext cx="2283956" cy="1361819"/>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97" name="Shape 997"/>
            <p:cNvSpPr/>
            <p:nvPr/>
          </p:nvSpPr>
          <p:spPr>
            <a:xfrm>
              <a:off x="5873272" y="12703"/>
              <a:ext cx="1656539" cy="801401"/>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服务1</a:t>
              </a:r>
            </a:p>
          </p:txBody>
        </p:sp>
        <p:sp>
          <p:nvSpPr>
            <p:cNvPr id="998" name="Shape 998"/>
            <p:cNvSpPr/>
            <p:nvPr/>
          </p:nvSpPr>
          <p:spPr>
            <a:xfrm>
              <a:off x="5873272" y="2238729"/>
              <a:ext cx="1656539" cy="801401"/>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服务2</a:t>
              </a:r>
            </a:p>
          </p:txBody>
        </p:sp>
        <p:sp>
          <p:nvSpPr>
            <p:cNvPr id="999" name="Shape 999"/>
            <p:cNvSpPr/>
            <p:nvPr/>
          </p:nvSpPr>
          <p:spPr>
            <a:xfrm>
              <a:off x="5847966" y="4692827"/>
              <a:ext cx="1656540" cy="801401"/>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服务N</a:t>
              </a:r>
            </a:p>
          </p:txBody>
        </p:sp>
        <p:sp>
          <p:nvSpPr>
            <p:cNvPr id="1000" name="Shape 1000"/>
            <p:cNvSpPr/>
            <p:nvPr/>
          </p:nvSpPr>
          <p:spPr>
            <a:xfrm rot="20330286">
              <a:off x="2735429" y="413350"/>
              <a:ext cx="2419736" cy="694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4500">
                  <a:solidFill>
                    <a:srgbClr val="00B56E"/>
                  </a:solidFill>
                </a:defRPr>
              </a:lvl1pPr>
            </a:lstStyle>
            <a:p>
              <a:pPr/>
              <a:r>
                <a:t>应用补丁</a:t>
              </a:r>
            </a:p>
          </p:txBody>
        </p:sp>
        <p:sp>
          <p:nvSpPr>
            <p:cNvPr id="1001" name="Shape 1001"/>
            <p:cNvSpPr/>
            <p:nvPr/>
          </p:nvSpPr>
          <p:spPr>
            <a:xfrm>
              <a:off x="3190932" y="1867009"/>
              <a:ext cx="1280978" cy="694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4500">
                  <a:solidFill>
                    <a:schemeClr val="accent1">
                      <a:satOff val="-4409"/>
                      <a:lumOff val="-10509"/>
                    </a:schemeClr>
                  </a:solidFill>
                </a:defRPr>
              </a:lvl1pPr>
            </a:lstStyle>
            <a:p>
              <a:pPr/>
              <a:r>
                <a:t>补丁</a:t>
              </a:r>
            </a:p>
          </p:txBody>
        </p:sp>
        <p:sp>
          <p:nvSpPr>
            <p:cNvPr id="1002" name="Shape 1002"/>
            <p:cNvSpPr/>
            <p:nvPr/>
          </p:nvSpPr>
          <p:spPr>
            <a:xfrm rot="1860000">
              <a:off x="3071641" y="3608654"/>
              <a:ext cx="2419737" cy="6945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4500">
                  <a:solidFill>
                    <a:srgbClr val="00B56E"/>
                  </a:solidFill>
                </a:defRPr>
              </a:lvl1pPr>
            </a:lstStyle>
            <a:p>
              <a:pPr/>
              <a:r>
                <a:t>应用补丁</a:t>
              </a:r>
            </a:p>
          </p:txBody>
        </p:sp>
        <p:sp>
          <p:nvSpPr>
            <p:cNvPr id="1003" name="Shape 1003"/>
            <p:cNvSpPr/>
            <p:nvPr/>
          </p:nvSpPr>
          <p:spPr>
            <a:xfrm>
              <a:off x="0" y="1610848"/>
              <a:ext cx="2180195" cy="2129143"/>
            </a:xfrm>
            <a:prstGeom prst="ellipse">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4500">
                  <a:solidFill>
                    <a:srgbClr val="FFFFFF"/>
                  </a:solidFill>
                </a:defRPr>
              </a:lvl1pPr>
            </a:lstStyle>
            <a:p>
              <a:pPr/>
              <a:r>
                <a:t>Stencil</a:t>
              </a:r>
            </a:p>
          </p:txBody>
        </p:sp>
      </p:gr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06" name="Shape 1006"/>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007" name="Shape 1007"/>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008" name="Shape 1008"/>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 (微服务模板)</a:t>
            </a:r>
          </a:p>
        </p:txBody>
      </p:sp>
      <p:sp>
        <p:nvSpPr>
          <p:cNvPr id="1009" name="Shape 1009"/>
          <p:cNvSpPr/>
          <p:nvPr/>
        </p:nvSpPr>
        <p:spPr>
          <a:xfrm>
            <a:off x="4896996" y="786380"/>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0" name="Shape 1010"/>
          <p:cNvSpPr/>
          <p:nvPr/>
        </p:nvSpPr>
        <p:spPr>
          <a:xfrm>
            <a:off x="8421747" y="786380"/>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1" name="Shape 1011"/>
          <p:cNvSpPr/>
          <p:nvPr/>
        </p:nvSpPr>
        <p:spPr>
          <a:xfrm>
            <a:off x="10016261" y="3396855"/>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2" name="Shape 1012"/>
          <p:cNvSpPr/>
          <p:nvPr/>
        </p:nvSpPr>
        <p:spPr>
          <a:xfrm>
            <a:off x="1372245" y="1090621"/>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3" name="Shape 1013"/>
          <p:cNvSpPr/>
          <p:nvPr/>
        </p:nvSpPr>
        <p:spPr>
          <a:xfrm>
            <a:off x="890763" y="3007272"/>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4" name="Shape 1014"/>
          <p:cNvSpPr/>
          <p:nvPr/>
        </p:nvSpPr>
        <p:spPr>
          <a:xfrm>
            <a:off x="1372245" y="5154853"/>
            <a:ext cx="1662709" cy="804386"/>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5" name="Shape 1015"/>
          <p:cNvSpPr/>
          <p:nvPr/>
        </p:nvSpPr>
        <p:spPr>
          <a:xfrm>
            <a:off x="7995679" y="6033329"/>
            <a:ext cx="1662709" cy="804385"/>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6" name="Shape 1016"/>
          <p:cNvSpPr/>
          <p:nvPr/>
        </p:nvSpPr>
        <p:spPr>
          <a:xfrm>
            <a:off x="4751237" y="6324674"/>
            <a:ext cx="1662709" cy="804386"/>
          </a:xfrm>
          <a:prstGeom prst="roundRect">
            <a:avLst>
              <a:gd name="adj" fmla="val 23683"/>
            </a:avLst>
          </a:prstGeom>
          <a:solidFill>
            <a:srgbClr val="00B56E"/>
          </a:solidFill>
          <a:ln w="12700">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b"/>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a:t>
            </a:r>
          </a:p>
        </p:txBody>
      </p:sp>
      <p:sp>
        <p:nvSpPr>
          <p:cNvPr id="1017" name="Shape 1017"/>
          <p:cNvSpPr/>
          <p:nvPr/>
        </p:nvSpPr>
        <p:spPr>
          <a:xfrm>
            <a:off x="4819133" y="2889183"/>
            <a:ext cx="2188316" cy="2137073"/>
          </a:xfrm>
          <a:prstGeom prst="ellipse">
            <a:avLst/>
          </a:prstGeom>
          <a:solidFill>
            <a:schemeClr val="accent1">
              <a:satOff val="-4409"/>
              <a:lumOff val="-10509"/>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Stencil</a:t>
            </a:r>
          </a:p>
        </p:txBody>
      </p:sp>
      <p:sp>
        <p:nvSpPr>
          <p:cNvPr id="1018" name="Shape 1018"/>
          <p:cNvSpPr/>
          <p:nvPr/>
        </p:nvSpPr>
        <p:spPr>
          <a:xfrm flipH="1">
            <a:off x="4112891" y="4955791"/>
            <a:ext cx="708331" cy="483321"/>
          </a:xfrm>
          <a:prstGeom prst="line">
            <a:avLst/>
          </a:prstGeom>
          <a:ln w="127000">
            <a:solidFill>
              <a:srgbClr val="00B56E"/>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19" name="Shape 1019"/>
          <p:cNvSpPr/>
          <p:nvPr/>
        </p:nvSpPr>
        <p:spPr>
          <a:xfrm>
            <a:off x="6905051" y="5038416"/>
            <a:ext cx="710353" cy="346726"/>
          </a:xfrm>
          <a:prstGeom prst="line">
            <a:avLst/>
          </a:prstGeom>
          <a:ln w="127000">
            <a:solidFill>
              <a:srgbClr val="00B56E"/>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20" name="Shape 1020"/>
          <p:cNvSpPr/>
          <p:nvPr/>
        </p:nvSpPr>
        <p:spPr>
          <a:xfrm flipV="1">
            <a:off x="6487396" y="2242765"/>
            <a:ext cx="682319" cy="621947"/>
          </a:xfrm>
          <a:prstGeom prst="line">
            <a:avLst/>
          </a:prstGeom>
          <a:ln w="127000">
            <a:solidFill>
              <a:srgbClr val="00B56E"/>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21" name="Shape 1021"/>
          <p:cNvSpPr/>
          <p:nvPr/>
        </p:nvSpPr>
        <p:spPr>
          <a:xfrm flipH="1" flipV="1">
            <a:off x="4397479" y="2242765"/>
            <a:ext cx="631146" cy="631146"/>
          </a:xfrm>
          <a:prstGeom prst="line">
            <a:avLst/>
          </a:prstGeom>
          <a:ln w="127000">
            <a:solidFill>
              <a:srgbClr val="00B56E"/>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22" name="Shape 1022"/>
          <p:cNvSpPr/>
          <p:nvPr/>
        </p:nvSpPr>
        <p:spPr>
          <a:xfrm>
            <a:off x="7369974" y="3812046"/>
            <a:ext cx="2283762" cy="1"/>
          </a:xfrm>
          <a:prstGeom prst="line">
            <a:avLst/>
          </a:prstGeom>
          <a:ln w="101600">
            <a:solidFill>
              <a:schemeClr val="accent1">
                <a:satOff val="-4409"/>
                <a:lumOff val="-10509"/>
              </a:schemeClr>
            </a:solidFill>
            <a:bevel/>
            <a:head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023" name="Shape 1023"/>
          <p:cNvSpPr/>
          <p:nvPr/>
        </p:nvSpPr>
        <p:spPr>
          <a:xfrm>
            <a:off x="8148380" y="3026309"/>
            <a:ext cx="1412749" cy="75869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solidFill>
                  <a:schemeClr val="accent1">
                    <a:satOff val="-4409"/>
                    <a:lumOff val="-10509"/>
                  </a:schemeClr>
                </a:solidFill>
              </a:defRPr>
            </a:lvl1pPr>
          </a:lstStyle>
          <a:p>
            <a:pPr/>
            <a:r>
              <a:t>补丁</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25" name="Shape 1025"/>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026" name="Shape 1026"/>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027" name="Shape 1027"/>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'Stencil' (微服务模板)</a:t>
            </a:r>
          </a:p>
        </p:txBody>
      </p:sp>
      <p:grpSp>
        <p:nvGrpSpPr>
          <p:cNvPr id="1042" name="Group 1042"/>
          <p:cNvGrpSpPr/>
          <p:nvPr/>
        </p:nvGrpSpPr>
        <p:grpSpPr>
          <a:xfrm>
            <a:off x="1443053" y="1473138"/>
            <a:ext cx="9788494" cy="4584464"/>
            <a:chOff x="0" y="0"/>
            <a:chExt cx="9788492" cy="4584462"/>
          </a:xfrm>
        </p:grpSpPr>
        <p:sp>
          <p:nvSpPr>
            <p:cNvPr id="1028" name="Shape 1028"/>
            <p:cNvSpPr/>
            <p:nvPr/>
          </p:nvSpPr>
          <p:spPr>
            <a:xfrm flipV="1">
              <a:off x="2638501" y="471297"/>
              <a:ext cx="2289434" cy="757275"/>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29" name="Shape 1029"/>
            <p:cNvSpPr/>
            <p:nvPr/>
          </p:nvSpPr>
          <p:spPr>
            <a:xfrm>
              <a:off x="2638501" y="2343308"/>
              <a:ext cx="2283762" cy="1"/>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30" name="Shape 1030"/>
            <p:cNvSpPr/>
            <p:nvPr/>
          </p:nvSpPr>
          <p:spPr>
            <a:xfrm>
              <a:off x="6877468" y="504094"/>
              <a:ext cx="1771926" cy="1022593"/>
            </a:xfrm>
            <a:prstGeom prst="line">
              <a:avLst/>
            </a:prstGeom>
            <a:noFill/>
            <a:ln w="101600" cap="flat">
              <a:solidFill>
                <a:srgbClr val="00B56E"/>
              </a:solidFill>
              <a:prstDash val="sysDot"/>
              <a:miter lim="400000"/>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31" name="Shape 1031"/>
            <p:cNvSpPr/>
            <p:nvPr/>
          </p:nvSpPr>
          <p:spPr>
            <a:xfrm>
              <a:off x="5055806" y="68043"/>
              <a:ext cx="1662710" cy="804385"/>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服务1</a:t>
              </a:r>
            </a:p>
          </p:txBody>
        </p:sp>
        <p:sp>
          <p:nvSpPr>
            <p:cNvPr id="1032" name="Shape 1032"/>
            <p:cNvSpPr/>
            <p:nvPr/>
          </p:nvSpPr>
          <p:spPr>
            <a:xfrm>
              <a:off x="5019682" y="1995302"/>
              <a:ext cx="1662709" cy="804385"/>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服务2</a:t>
              </a:r>
            </a:p>
          </p:txBody>
        </p:sp>
        <p:sp>
          <p:nvSpPr>
            <p:cNvPr id="1033" name="Shape 1033"/>
            <p:cNvSpPr/>
            <p:nvPr/>
          </p:nvSpPr>
          <p:spPr>
            <a:xfrm>
              <a:off x="5037745" y="3780078"/>
              <a:ext cx="1662709" cy="804385"/>
            </a:xfrm>
            <a:prstGeom prst="roundRect">
              <a:avLst>
                <a:gd name="adj" fmla="val 23683"/>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b">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服务N</a:t>
              </a:r>
            </a:p>
          </p:txBody>
        </p:sp>
        <p:sp>
          <p:nvSpPr>
            <p:cNvPr id="1034" name="Shape 1034"/>
            <p:cNvSpPr/>
            <p:nvPr/>
          </p:nvSpPr>
          <p:spPr>
            <a:xfrm>
              <a:off x="2827167" y="0"/>
              <a:ext cx="1412749" cy="758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5000">
                  <a:solidFill>
                    <a:srgbClr val="00B56E"/>
                  </a:solidFill>
                </a:defRPr>
              </a:lvl1pPr>
            </a:lstStyle>
            <a:p>
              <a:pPr/>
              <a:r>
                <a:t>生成</a:t>
              </a:r>
            </a:p>
          </p:txBody>
        </p:sp>
        <p:sp>
          <p:nvSpPr>
            <p:cNvPr id="1035" name="Shape 1035"/>
            <p:cNvSpPr/>
            <p:nvPr/>
          </p:nvSpPr>
          <p:spPr>
            <a:xfrm>
              <a:off x="2827167" y="1468387"/>
              <a:ext cx="1412749" cy="758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5000">
                  <a:solidFill>
                    <a:srgbClr val="00B56E"/>
                  </a:solidFill>
                </a:defRPr>
              </a:lvl1pPr>
            </a:lstStyle>
            <a:p>
              <a:pPr/>
              <a:r>
                <a:t>生成</a:t>
              </a:r>
            </a:p>
          </p:txBody>
        </p:sp>
        <p:sp>
          <p:nvSpPr>
            <p:cNvPr id="1036" name="Shape 1036"/>
            <p:cNvSpPr/>
            <p:nvPr/>
          </p:nvSpPr>
          <p:spPr>
            <a:xfrm>
              <a:off x="2827167" y="2823826"/>
              <a:ext cx="1412749" cy="7586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5000">
                  <a:solidFill>
                    <a:srgbClr val="00B56E"/>
                  </a:solidFill>
                </a:defRPr>
              </a:lvl1pPr>
            </a:lstStyle>
            <a:p>
              <a:pPr/>
              <a:r>
                <a:t>生成</a:t>
              </a:r>
            </a:p>
          </p:txBody>
        </p:sp>
        <p:sp>
          <p:nvSpPr>
            <p:cNvPr id="1037" name="Shape 1037"/>
            <p:cNvSpPr/>
            <p:nvPr/>
          </p:nvSpPr>
          <p:spPr>
            <a:xfrm>
              <a:off x="2666251" y="3313515"/>
              <a:ext cx="2287816" cy="858246"/>
            </a:xfrm>
            <a:prstGeom prst="line">
              <a:avLst/>
            </a:prstGeom>
            <a:noFill/>
            <a:ln w="101600" cap="flat">
              <a:solidFill>
                <a:srgbClr val="00B56E"/>
              </a:solidFill>
              <a:prstDash val="solid"/>
              <a:bevel/>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38" name="Shape 1038"/>
            <p:cNvSpPr/>
            <p:nvPr/>
          </p:nvSpPr>
          <p:spPr>
            <a:xfrm>
              <a:off x="6867944" y="2397494"/>
              <a:ext cx="1763890" cy="1"/>
            </a:xfrm>
            <a:prstGeom prst="line">
              <a:avLst/>
            </a:prstGeom>
            <a:noFill/>
            <a:ln w="101600" cap="flat">
              <a:solidFill>
                <a:srgbClr val="00B56E"/>
              </a:solidFill>
              <a:prstDash val="sysDot"/>
              <a:miter lim="400000"/>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39" name="Shape 1039"/>
            <p:cNvSpPr/>
            <p:nvPr/>
          </p:nvSpPr>
          <p:spPr>
            <a:xfrm flipV="1">
              <a:off x="6884792" y="3302106"/>
              <a:ext cx="1757276" cy="834075"/>
            </a:xfrm>
            <a:prstGeom prst="line">
              <a:avLst/>
            </a:prstGeom>
            <a:noFill/>
            <a:ln w="101600" cap="flat">
              <a:solidFill>
                <a:srgbClr val="00B56E"/>
              </a:solidFill>
              <a:prstDash val="sysDot"/>
              <a:miter lim="400000"/>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40" name="Shape 1040"/>
            <p:cNvSpPr/>
            <p:nvPr/>
          </p:nvSpPr>
          <p:spPr>
            <a:xfrm>
              <a:off x="8817386" y="1122847"/>
              <a:ext cx="971107" cy="2549295"/>
            </a:xfrm>
            <a:prstGeom prst="roundRect">
              <a:avLst>
                <a:gd name="adj" fmla="val 19617"/>
              </a:avLst>
            </a:prstGeom>
            <a:solidFill>
              <a:srgbClr val="00B56E"/>
            </a:solidFill>
            <a:ln w="12700" cap="flat">
              <a:noFill/>
              <a:miter lim="400000"/>
            </a:ln>
            <a:effectLst>
              <a:outerShdw sx="100000" sy="100000" kx="0" ky="0" algn="b" rotWithShape="0" blurRad="25400" dist="127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lnSpc>
                  <a:spcPct val="90000"/>
                </a:lnSpc>
                <a:defRPr sz="2800">
                  <a:solidFill>
                    <a:srgbClr val="FFFFFF"/>
                  </a:solidFill>
                  <a:latin typeface="冬青黑体简体中文 W6"/>
                  <a:ea typeface="冬青黑体简体中文 W6"/>
                  <a:cs typeface="冬青黑体简体中文 W6"/>
                  <a:sym typeface="冬青黑体简体中文 W6"/>
                </a:defRPr>
              </a:lvl1pPr>
            </a:lstStyle>
            <a:p>
              <a:pPr/>
              <a:r>
                <a:t>依赖</a:t>
              </a:r>
            </a:p>
          </p:txBody>
        </p:sp>
        <p:sp>
          <p:nvSpPr>
            <p:cNvPr id="1041" name="Shape 1041"/>
            <p:cNvSpPr/>
            <p:nvPr/>
          </p:nvSpPr>
          <p:spPr>
            <a:xfrm>
              <a:off x="0" y="1328958"/>
              <a:ext cx="2188315" cy="2137073"/>
            </a:xfrm>
            <a:prstGeom prst="ellipse">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4500">
                  <a:solidFill>
                    <a:srgbClr val="FFFFFF"/>
                  </a:solidFill>
                </a:defRPr>
              </a:lvl1pPr>
            </a:lstStyle>
            <a:p>
              <a:pPr/>
              <a:r>
                <a:t>Stencil</a:t>
              </a:r>
            </a:p>
          </p:txBody>
        </p:sp>
      </p:gr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44" name="Shape 104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pic>
        <p:nvPicPr>
          <p:cNvPr id="1045" name="pasted-image.png"/>
          <p:cNvPicPr>
            <a:picLocks noChangeAspect="1"/>
          </p:cNvPicPr>
          <p:nvPr/>
        </p:nvPicPr>
        <p:blipFill>
          <a:blip r:embed="rId3">
            <a:extLst/>
          </a:blip>
          <a:stretch>
            <a:fillRect/>
          </a:stretch>
        </p:blipFill>
        <p:spPr>
          <a:xfrm>
            <a:off x="3106813" y="2088738"/>
            <a:ext cx="6791174" cy="6532685"/>
          </a:xfrm>
          <a:prstGeom prst="rect">
            <a:avLst/>
          </a:prstGeom>
          <a:ln w="12700">
            <a:miter lim="400000"/>
          </a:ln>
        </p:spPr>
      </p:pic>
      <p:sp>
        <p:nvSpPr>
          <p:cNvPr id="1046" name="Shape 1046"/>
          <p:cNvSpPr/>
          <p:nvPr/>
        </p:nvSpPr>
        <p:spPr>
          <a:xfrm>
            <a:off x="2574377" y="618489"/>
            <a:ext cx="6610075"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Diagnostic定义的标准接口</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50" name="Shape 1050"/>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51" name="Shape 1051"/>
          <p:cNvSpPr/>
          <p:nvPr/>
        </p:nvSpPr>
        <p:spPr>
          <a:xfrm>
            <a:off x="2632699" y="618489"/>
            <a:ext cx="7739402"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Deployment Gem定义的命令行</a:t>
            </a:r>
          </a:p>
        </p:txBody>
      </p:sp>
      <p:sp>
        <p:nvSpPr>
          <p:cNvPr id="1052" name="Shape 1052"/>
          <p:cNvSpPr/>
          <p:nvPr/>
        </p:nvSpPr>
        <p:spPr>
          <a:xfrm>
            <a:off x="3276924" y="4310126"/>
            <a:ext cx="6450952" cy="663449"/>
          </a:xfrm>
          <a:prstGeom prst="rect">
            <a:avLst/>
          </a:prstGeom>
          <a:solidFill>
            <a:srgbClr val="000000"/>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spAutoFit/>
          </a:bodyPr>
          <a:lstStyle/>
          <a:p>
            <a:pPr algn="ctr">
              <a:defRPr sz="3500">
                <a:solidFill>
                  <a:srgbClr val="FFFFFF"/>
                </a:solidFill>
              </a:defRPr>
            </a:pPr>
            <a:r>
              <a:rPr b="1">
                <a:solidFill>
                  <a:srgbClr val="00B56E"/>
                </a:solidFill>
              </a:rPr>
              <a:t>-&gt;</a:t>
            </a:r>
            <a:r>
              <a:rPr b="1"/>
              <a:t> </a:t>
            </a:r>
            <a:r>
              <a:rPr>
                <a:solidFill>
                  <a:schemeClr val="accent1">
                    <a:satOff val="-4409"/>
                    <a:lumOff val="-10509"/>
                  </a:schemeClr>
                </a:solidFill>
              </a:rPr>
              <a:t>deploy</a:t>
            </a:r>
            <a:r>
              <a:t> </a:t>
            </a:r>
            <a:r>
              <a:rPr i="1">
                <a:solidFill>
                  <a:srgbClr val="00B56E"/>
                </a:solidFill>
              </a:rPr>
              <a:t>[Env] [Service] [Version]</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56" name="Shape 1056"/>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57" name="Shape 1057"/>
          <p:cNvSpPr/>
          <p:nvPr/>
        </p:nvSpPr>
        <p:spPr>
          <a:xfrm>
            <a:off x="3090899" y="4153581"/>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1058" name="Shape 1058"/>
          <p:cNvSpPr/>
          <p:nvPr/>
        </p:nvSpPr>
        <p:spPr>
          <a:xfrm>
            <a:off x="3485615" y="4205406"/>
            <a:ext cx="8907460"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实践3 - 轻量级通信机制</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60" name="Shape 1060"/>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61" name="Shape 1061"/>
          <p:cNvSpPr/>
          <p:nvPr/>
        </p:nvSpPr>
        <p:spPr>
          <a:xfrm>
            <a:off x="1858160" y="2630084"/>
            <a:ext cx="9688399" cy="242239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90000"/>
              </a:lnSpc>
              <a:defRPr sz="7800">
                <a:solidFill>
                  <a:srgbClr val="00B56E"/>
                </a:solidFill>
                <a:latin typeface="Impact"/>
                <a:ea typeface="Impact"/>
                <a:cs typeface="Impact"/>
                <a:sym typeface="Impact"/>
              </a:defRPr>
            </a:lvl1pPr>
          </a:lstStyle>
          <a:p>
            <a:pPr>
              <a:defRPr sz="1600">
                <a:solidFill>
                  <a:srgbClr val="000000"/>
                </a:solidFill>
                <a:latin typeface="冬青黑体简体中文 W3"/>
                <a:ea typeface="冬青黑体简体中文 W3"/>
                <a:cs typeface="冬青黑体简体中文 W3"/>
                <a:sym typeface="冬青黑体简体中文 W3"/>
              </a:defRPr>
            </a:pPr>
            <a:r>
              <a:rPr sz="7800">
                <a:solidFill>
                  <a:srgbClr val="00B56E"/>
                </a:solidFill>
                <a:latin typeface="Impact"/>
                <a:ea typeface="Impact"/>
                <a:cs typeface="Impact"/>
                <a:sym typeface="Impact"/>
              </a:rPr>
              <a:t>Representational State Transfer</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3" name="Shape 1063"/>
          <p:cNvSpPr/>
          <p:nvPr>
            <p:ph type="title"/>
          </p:nvPr>
        </p:nvSpPr>
        <p:spPr>
          <a:prstGeom prst="rect">
            <a:avLst/>
          </a:prstGeom>
        </p:spPr>
        <p:txBody>
          <a:bodyPr/>
          <a:lstStyle/>
          <a:p>
            <a:pPr/>
            <a:r>
              <a:rPr>
                <a:solidFill>
                  <a:schemeClr val="accent2">
                    <a:satOff val="-4966"/>
                    <a:lumOff val="-10549"/>
                  </a:schemeClr>
                </a:solidFill>
              </a:rPr>
              <a:t>H</a:t>
            </a:r>
            <a:r>
              <a:rPr spc="-116" sz="2900"/>
              <a:t>ypertext</a:t>
            </a:r>
            <a:r>
              <a:rPr>
                <a:solidFill>
                  <a:schemeClr val="accent2">
                    <a:satOff val="-4966"/>
                    <a:lumOff val="-10549"/>
                  </a:schemeClr>
                </a:solidFill>
              </a:rPr>
              <a:t>A</a:t>
            </a:r>
            <a:r>
              <a:rPr spc="-132" sz="3300"/>
              <a:t>pplication</a:t>
            </a:r>
            <a:r>
              <a:rPr>
                <a:solidFill>
                  <a:schemeClr val="accent2">
                    <a:satOff val="-4966"/>
                    <a:lumOff val="-10549"/>
                  </a:schemeClr>
                </a:solidFill>
              </a:rPr>
              <a:t>L</a:t>
            </a:r>
            <a:r>
              <a:rPr spc="-124" sz="3100"/>
              <a:t>anguage</a:t>
            </a:r>
          </a:p>
        </p:txBody>
      </p:sp>
      <p:sp>
        <p:nvSpPr>
          <p:cNvPr id="1064" name="Shape 106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65" name="pasted-image.png"/>
          <p:cNvPicPr>
            <a:picLocks noChangeAspect="1"/>
          </p:cNvPicPr>
          <p:nvPr/>
        </p:nvPicPr>
        <p:blipFill>
          <a:blip r:embed="rId3">
            <a:extLst/>
          </a:blip>
          <a:stretch>
            <a:fillRect/>
          </a:stretch>
        </p:blipFill>
        <p:spPr>
          <a:xfrm>
            <a:off x="1422400" y="1720325"/>
            <a:ext cx="10160000" cy="7620001"/>
          </a:xfrm>
          <a:prstGeom prst="rect">
            <a:avLst/>
          </a:prstGeom>
          <a:ln w="12700">
            <a:miter lim="400000"/>
          </a:ln>
        </p:spPr>
      </p:pic>
      <p:sp>
        <p:nvSpPr>
          <p:cNvPr id="1066" name="Shape 1066"/>
          <p:cNvSpPr/>
          <p:nvPr/>
        </p:nvSpPr>
        <p:spPr>
          <a:xfrm>
            <a:off x="4955495" y="4375451"/>
            <a:ext cx="1270001" cy="1270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100">
                <a:solidFill>
                  <a:srgbClr val="FFFFFF"/>
                </a:solidFill>
              </a:defRPr>
            </a:lvl1pPr>
          </a:lstStyle>
          <a:p>
            <a:pPr/>
            <a:r>
              <a:t>1</a:t>
            </a:r>
          </a:p>
        </p:txBody>
      </p:sp>
      <p:sp>
        <p:nvSpPr>
          <p:cNvPr id="1067" name="Shape 1067"/>
          <p:cNvSpPr/>
          <p:nvPr/>
        </p:nvSpPr>
        <p:spPr>
          <a:xfrm>
            <a:off x="9410478" y="4388151"/>
            <a:ext cx="1270001" cy="1270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100">
                <a:solidFill>
                  <a:srgbClr val="FFFFFF"/>
                </a:solidFill>
              </a:defRPr>
            </a:lvl1pPr>
          </a:lstStyle>
          <a:p>
            <a:pPr/>
            <a:r>
              <a:t>2</a:t>
            </a:r>
          </a:p>
        </p:txBody>
      </p:sp>
      <p:sp>
        <p:nvSpPr>
          <p:cNvPr id="1068" name="Shape 1068"/>
          <p:cNvSpPr/>
          <p:nvPr/>
        </p:nvSpPr>
        <p:spPr>
          <a:xfrm>
            <a:off x="9410478" y="7147905"/>
            <a:ext cx="1270001" cy="1270001"/>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5100">
                <a:solidFill>
                  <a:srgbClr val="FFFFFF"/>
                </a:solidFill>
              </a:defRPr>
            </a:lvl1pPr>
          </a:lstStyle>
          <a:p>
            <a:pPr/>
            <a:r>
              <a:t>3</a:t>
            </a:r>
          </a:p>
        </p:txBody>
      </p:sp>
      <p:sp>
        <p:nvSpPr>
          <p:cNvPr id="1069" name="Shape 1069"/>
          <p:cNvSpPr/>
          <p:nvPr/>
        </p:nvSpPr>
        <p:spPr>
          <a:xfrm>
            <a:off x="33800" y="8922511"/>
            <a:ext cx="7529812" cy="804386"/>
          </a:xfrm>
          <a:prstGeom prst="rect">
            <a:avLst/>
          </a:prstGeom>
          <a:solidFill>
            <a:srgbClr val="D0D618"/>
          </a:solidFill>
          <a:ln w="12700">
            <a:miter lim="400000"/>
          </a:ln>
        </p:spPr>
        <p:txBody>
          <a:bodyPr lIns="50800" tIns="50800" rIns="50800" bIns="50800" anchor="ctr"/>
          <a:lstStyle/>
          <a:p>
            <a:pPr algn="ctr" defTabSz="321468">
              <a:defRPr sz="3000"/>
            </a:pPr>
          </a:p>
        </p:txBody>
      </p:sp>
      <p:sp>
        <p:nvSpPr>
          <p:cNvPr id="1070" name="Shape 1070"/>
          <p:cNvSpPr/>
          <p:nvPr/>
        </p:nvSpPr>
        <p:spPr>
          <a:xfrm>
            <a:off x="428517" y="8974335"/>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321468">
              <a:defRPr sz="3600">
                <a:latin typeface="Helvetica Neue Bold Condensed"/>
                <a:ea typeface="Helvetica Neue Bold Condensed"/>
                <a:cs typeface="Helvetica Neue Bold Condensed"/>
                <a:sym typeface="Helvetica Neue Bold Condensed"/>
              </a:defRPr>
            </a:lvl1pPr>
          </a:lstStyle>
          <a:p>
            <a:pPr/>
            <a:r>
              <a:t>实践3 - 轻量级通信机制</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6" grpId="1"/>
      <p:bldP build="whole" bldLvl="1" animBg="1" rev="0" advAuto="0" spid="1068" grpId="3"/>
      <p:bldP build="whole" bldLvl="1" animBg="1" rev="0" advAuto="0" spid="1067" grpId="2"/>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2" name="Group 402"/>
          <p:cNvGrpSpPr/>
          <p:nvPr/>
        </p:nvGrpSpPr>
        <p:grpSpPr>
          <a:xfrm>
            <a:off x="1363765" y="5096434"/>
            <a:ext cx="10277270" cy="1057587"/>
            <a:chOff x="0" y="0"/>
            <a:chExt cx="10277269" cy="1057585"/>
          </a:xfrm>
        </p:grpSpPr>
        <p:sp>
          <p:nvSpPr>
            <p:cNvPr id="400" name="Shape 400"/>
            <p:cNvSpPr/>
            <p:nvPr/>
          </p:nvSpPr>
          <p:spPr>
            <a:xfrm>
              <a:off x="0" y="0"/>
              <a:ext cx="3909213" cy="104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5600">
                  <a:solidFill>
                    <a:srgbClr val="00B56E"/>
                  </a:solidFill>
                </a:defRPr>
              </a:lvl1pPr>
            </a:lstStyle>
            <a:p>
              <a:pPr/>
              <a:r>
                <a:t>10万元合同</a:t>
              </a:r>
            </a:p>
          </p:txBody>
        </p:sp>
        <p:sp>
          <p:nvSpPr>
            <p:cNvPr id="401" name="Shape 401"/>
            <p:cNvSpPr/>
            <p:nvPr/>
          </p:nvSpPr>
          <p:spPr>
            <a:xfrm>
              <a:off x="7717563" y="9031"/>
              <a:ext cx="2559707" cy="104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5600">
                  <a:solidFill>
                    <a:srgbClr val="00B56E"/>
                  </a:solidFill>
                </a:defRPr>
              </a:lvl1pPr>
            </a:lstStyle>
            <a:p>
              <a:pPr/>
              <a:r>
                <a:t>3.5人天</a:t>
              </a:r>
            </a:p>
          </p:txBody>
        </p:sp>
      </p:grpSp>
      <p:pic>
        <p:nvPicPr>
          <p:cNvPr id="403" name="pasted-image.png"/>
          <p:cNvPicPr>
            <a:picLocks noChangeAspect="0"/>
          </p:cNvPicPr>
          <p:nvPr/>
        </p:nvPicPr>
        <p:blipFill>
          <a:blip r:embed="rId3">
            <a:extLst/>
          </a:blip>
          <a:stretch>
            <a:fillRect/>
          </a:stretch>
        </p:blipFill>
        <p:spPr>
          <a:xfrm>
            <a:off x="9154548" y="3196414"/>
            <a:ext cx="2099315" cy="2165350"/>
          </a:xfrm>
          <a:prstGeom prst="rect">
            <a:avLst/>
          </a:prstGeom>
          <a:ln w="12700">
            <a:miter lim="400000"/>
          </a:ln>
        </p:spPr>
      </p:pic>
      <p:pic>
        <p:nvPicPr>
          <p:cNvPr id="404" name="pasted-image.png"/>
          <p:cNvPicPr>
            <a:picLocks noChangeAspect="1"/>
          </p:cNvPicPr>
          <p:nvPr/>
        </p:nvPicPr>
        <p:blipFill>
          <a:blip r:embed="rId4">
            <a:extLst/>
          </a:blip>
          <a:stretch>
            <a:fillRect/>
          </a:stretch>
        </p:blipFill>
        <p:spPr>
          <a:xfrm>
            <a:off x="1580511" y="3302155"/>
            <a:ext cx="2379517" cy="1905509"/>
          </a:xfrm>
          <a:prstGeom prst="rect">
            <a:avLst/>
          </a:prstGeom>
          <a:ln w="12700">
            <a:miter lim="400000"/>
          </a:ln>
        </p:spPr>
      </p:pic>
      <p:sp>
        <p:nvSpPr>
          <p:cNvPr id="405" name="Shape 405"/>
          <p:cNvSpPr/>
          <p:nvPr/>
        </p:nvSpPr>
        <p:spPr>
          <a:xfrm>
            <a:off x="5327088" y="3246909"/>
            <a:ext cx="2654496" cy="2064360"/>
          </a:xfrm>
          <a:prstGeom prst="rightArrow">
            <a:avLst>
              <a:gd name="adj1" fmla="val 32000"/>
              <a:gd name="adj2" fmla="val 45000"/>
            </a:avLst>
          </a:prstGeom>
          <a:solidFill>
            <a:srgbClr val="00B56E"/>
          </a:solidFill>
          <a:ln w="12700">
            <a:miter lim="400000"/>
          </a:ln>
          <a:effectLst>
            <a:outerShdw sx="100000" sy="100000" kx="0" ky="0" algn="b" rotWithShape="0" blurRad="50800" dist="25400" dir="5400000">
              <a:srgbClr val="000000">
                <a:alpha val="35000"/>
              </a:srgbClr>
            </a:outerShdw>
          </a:effectLst>
        </p:spPr>
        <p:txBody>
          <a:bodyPr lIns="65023" tIns="65023" rIns="65023" bIns="65023" anchor="ctr"/>
          <a:lstStyle/>
          <a:p>
            <a:pPr/>
          </a:p>
        </p:txBody>
      </p:sp>
      <p:grpSp>
        <p:nvGrpSpPr>
          <p:cNvPr id="408" name="Group 408"/>
          <p:cNvGrpSpPr/>
          <p:nvPr/>
        </p:nvGrpSpPr>
        <p:grpSpPr>
          <a:xfrm>
            <a:off x="1363765" y="5901449"/>
            <a:ext cx="10277270" cy="1048556"/>
            <a:chOff x="0" y="0"/>
            <a:chExt cx="10277269" cy="1048554"/>
          </a:xfrm>
        </p:grpSpPr>
        <p:sp>
          <p:nvSpPr>
            <p:cNvPr id="406" name="Shape 406"/>
            <p:cNvSpPr/>
            <p:nvPr/>
          </p:nvSpPr>
          <p:spPr>
            <a:xfrm>
              <a:off x="7717563" y="0"/>
              <a:ext cx="2559707" cy="104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5600">
                  <a:solidFill>
                    <a:srgbClr val="00B56E"/>
                  </a:solidFill>
                </a:defRPr>
              </a:lvl1pPr>
            </a:lstStyle>
            <a:p>
              <a:pPr/>
              <a:r>
                <a:t>?????</a:t>
              </a:r>
            </a:p>
          </p:txBody>
        </p:sp>
        <p:sp>
          <p:nvSpPr>
            <p:cNvPr id="407" name="Shape 407"/>
            <p:cNvSpPr/>
            <p:nvPr/>
          </p:nvSpPr>
          <p:spPr>
            <a:xfrm>
              <a:off x="0" y="0"/>
              <a:ext cx="3909213" cy="104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5600">
                  <a:solidFill>
                    <a:srgbClr val="00B56E"/>
                  </a:solidFill>
                </a:defRPr>
              </a:lvl1pPr>
            </a:lstStyle>
            <a:p>
              <a:pPr/>
              <a:r>
                <a:t>5亿元</a:t>
              </a:r>
            </a:p>
          </p:txBody>
        </p:sp>
      </p:grpSp>
      <p:grpSp>
        <p:nvGrpSpPr>
          <p:cNvPr id="411" name="Group 411"/>
          <p:cNvGrpSpPr/>
          <p:nvPr/>
        </p:nvGrpSpPr>
        <p:grpSpPr>
          <a:xfrm>
            <a:off x="1333436" y="6624428"/>
            <a:ext cx="12508961" cy="1245568"/>
            <a:chOff x="0" y="0"/>
            <a:chExt cx="12508960" cy="1245566"/>
          </a:xfrm>
        </p:grpSpPr>
        <p:sp>
          <p:nvSpPr>
            <p:cNvPr id="409" name="Shape 409"/>
            <p:cNvSpPr/>
            <p:nvPr/>
          </p:nvSpPr>
          <p:spPr>
            <a:xfrm>
              <a:off x="7717155" y="0"/>
              <a:ext cx="4791806" cy="1188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p>
              <a:pPr>
                <a:lnSpc>
                  <a:spcPct val="110000"/>
                </a:lnSpc>
                <a:defRPr b="1" sz="5600">
                  <a:solidFill>
                    <a:srgbClr val="00B56E"/>
                  </a:solidFill>
                </a:defRPr>
              </a:pPr>
              <a:r>
                <a:rPr sz="6500"/>
                <a:t>66</a:t>
              </a:r>
              <a:r>
                <a:t>人年</a:t>
              </a:r>
            </a:p>
          </p:txBody>
        </p:sp>
        <p:sp>
          <p:nvSpPr>
            <p:cNvPr id="410" name="Shape 410"/>
            <p:cNvSpPr/>
            <p:nvPr/>
          </p:nvSpPr>
          <p:spPr>
            <a:xfrm>
              <a:off x="0" y="197012"/>
              <a:ext cx="3909213" cy="10485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spAutoFit/>
            </a:bodyPr>
            <a:lstStyle>
              <a:lvl1pPr>
                <a:lnSpc>
                  <a:spcPct val="110000"/>
                </a:lnSpc>
                <a:defRPr b="1" sz="5600">
                  <a:solidFill>
                    <a:srgbClr val="00B56E"/>
                  </a:solidFill>
                </a:defRPr>
              </a:lvl1pPr>
            </a:lstStyle>
            <a:p>
              <a:pPr/>
              <a:r>
                <a:t>5亿元</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0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xit" nodeType="clickEffect" presetSubtype="0" presetID="1" grpId="3" fill="hold">
                                  <p:stCondLst>
                                    <p:cond delay="0"/>
                                  </p:stCondLst>
                                  <p:iterate type="el" backwards="0">
                                    <p:tmAbs val="0"/>
                                  </p:iterate>
                                  <p:childTnLst>
                                    <p:set>
                                      <p:cBhvr>
                                        <p:cTn id="14" fill="hold">
                                          <p:stCondLst>
                                            <p:cond delay="0"/>
                                          </p:stCondLst>
                                        </p:cTn>
                                        <p:tgtEl>
                                          <p:spTgt spid="40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 grpId="4"/>
      <p:bldP build="whole" bldLvl="1" animBg="1" rev="0" advAuto="0" spid="402" grpId="1"/>
      <p:bldP build="whole" bldLvl="1" animBg="1" rev="0" advAuto="0" spid="408" grpId="3"/>
      <p:bldP build="whole" bldLvl="1" animBg="1" rev="0" advAuto="0" spid="408" grpId="2"/>
    </p:bldLst>
  </p:timing>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74" name="Shape 1074"/>
          <p:cNvSpPr/>
          <p:nvPr/>
        </p:nvSpPr>
        <p:spPr>
          <a:xfrm>
            <a:off x="3104498" y="1265632"/>
            <a:ext cx="10218792" cy="79532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3600"/>
            </a:pPr>
            <a:r>
              <a:t>{</a:t>
            </a:r>
          </a:p>
          <a:p>
            <a:pPr>
              <a:defRPr sz="3600"/>
            </a:pPr>
            <a:r>
              <a:t>    “total_count”:  10000</a:t>
            </a:r>
          </a:p>
          <a:p>
            <a:pPr>
              <a:defRPr sz="3600"/>
            </a:pPr>
            <a:r>
              <a:t>    “total_pages”:  100</a:t>
            </a:r>
          </a:p>
          <a:p>
            <a:pPr>
              <a:defRPr sz="3600"/>
            </a:pPr>
            <a:r>
              <a:t>    "</a:t>
            </a:r>
            <a:r>
              <a:rPr b="1">
                <a:solidFill>
                  <a:schemeClr val="accent2">
                    <a:satOff val="-4966"/>
                    <a:lumOff val="-10549"/>
                  </a:schemeClr>
                </a:solidFill>
              </a:rPr>
              <a:t>_links</a:t>
            </a:r>
            <a:r>
              <a:t>": {</a:t>
            </a:r>
          </a:p>
          <a:p>
            <a:pPr>
              <a:defRPr sz="3600"/>
            </a:pPr>
            <a:r>
              <a:t>        "self":    { "href": "/customers?page=3" },</a:t>
            </a:r>
          </a:p>
          <a:p>
            <a:pPr lvl="2">
              <a:defRPr sz="3600"/>
            </a:pPr>
            <a:r>
              <a:t>"prev":  { "href": "/customers?page=2" }}</a:t>
            </a:r>
          </a:p>
          <a:p>
            <a:pPr>
              <a:defRPr sz="3600"/>
            </a:pPr>
            <a:r>
              <a:t>    "</a:t>
            </a:r>
            <a:r>
              <a:rPr b="1">
                <a:solidFill>
                  <a:schemeClr val="accent2">
                    <a:satOff val="-4966"/>
                    <a:lumOff val="-10549"/>
                  </a:schemeClr>
                </a:solidFill>
              </a:rPr>
              <a:t>_embedded</a:t>
            </a:r>
            <a:r>
              <a:t>": {</a:t>
            </a:r>
          </a:p>
          <a:p>
            <a:pPr>
              <a:defRPr sz="3600"/>
            </a:pPr>
            <a:r>
              <a:t>        [</a:t>
            </a:r>
          </a:p>
          <a:p>
            <a:pPr lvl="3">
              <a:defRPr sz="3600"/>
            </a:pPr>
            <a:r>
              <a:t>  {"_links":</a:t>
            </a:r>
          </a:p>
          <a:p>
            <a:pPr lvl="5">
              <a:defRPr sz="3600"/>
            </a:pPr>
            <a:r>
              <a:t>   { "self": { "href": "xx" } },</a:t>
            </a:r>
          </a:p>
          <a:p>
            <a:pPr lvl="3">
              <a:defRPr sz="3600"/>
            </a:pPr>
            <a:r>
              <a:t>              "name":  "Peter"},</a:t>
            </a:r>
          </a:p>
          <a:p>
            <a:pPr lvl="4">
              <a:defRPr sz="3600"/>
            </a:pPr>
            <a:r>
              <a:t>……</a:t>
            </a:r>
          </a:p>
          <a:p>
            <a:pPr>
              <a:defRPr sz="3600"/>
            </a:pPr>
            <a:r>
              <a:t>        ] }</a:t>
            </a:r>
          </a:p>
          <a:p>
            <a:pPr>
              <a:defRPr sz="3600"/>
            </a:pPr>
            <a:r>
              <a:t>}</a:t>
            </a:r>
          </a:p>
        </p:txBody>
      </p:sp>
      <p:sp>
        <p:nvSpPr>
          <p:cNvPr id="1075" name="Shape 1075"/>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77" name="Shape 1077"/>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pic>
        <p:nvPicPr>
          <p:cNvPr id="1078" name="pasted-image.png"/>
          <p:cNvPicPr>
            <a:picLocks noChangeAspect="1"/>
          </p:cNvPicPr>
          <p:nvPr/>
        </p:nvPicPr>
        <p:blipFill>
          <a:blip r:embed="rId2">
            <a:extLst/>
          </a:blip>
          <a:stretch>
            <a:fillRect/>
          </a:stretch>
        </p:blipFill>
        <p:spPr>
          <a:xfrm>
            <a:off x="901927" y="1607135"/>
            <a:ext cx="11200946" cy="7244798"/>
          </a:xfrm>
          <a:prstGeom prst="rect">
            <a:avLst/>
          </a:prstGeom>
          <a:ln w="12700">
            <a:miter lim="400000"/>
          </a:ln>
        </p:spPr>
      </p:pic>
      <p:sp>
        <p:nvSpPr>
          <p:cNvPr id="1079" name="Shape 1079"/>
          <p:cNvSpPr/>
          <p:nvPr/>
        </p:nvSpPr>
        <p:spPr>
          <a:xfrm>
            <a:off x="3489123" y="3994653"/>
            <a:ext cx="851248" cy="889782"/>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400">
                <a:solidFill>
                  <a:srgbClr val="FFFFFF"/>
                </a:solidFill>
              </a:defRPr>
            </a:lvl1pPr>
          </a:lstStyle>
          <a:p>
            <a:pPr/>
            <a:r>
              <a:t>1</a:t>
            </a:r>
          </a:p>
        </p:txBody>
      </p:sp>
      <p:sp>
        <p:nvSpPr>
          <p:cNvPr id="1080" name="Shape 1080"/>
          <p:cNvSpPr/>
          <p:nvPr/>
        </p:nvSpPr>
        <p:spPr>
          <a:xfrm>
            <a:off x="11032375" y="4616751"/>
            <a:ext cx="851248" cy="889782"/>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100">
                <a:solidFill>
                  <a:srgbClr val="FFFFFF"/>
                </a:solidFill>
              </a:defRPr>
            </a:lvl1pPr>
          </a:lstStyle>
          <a:p>
            <a:pPr/>
            <a:r>
              <a:t>2</a:t>
            </a:r>
          </a:p>
        </p:txBody>
      </p:sp>
      <p:sp>
        <p:nvSpPr>
          <p:cNvPr id="1081" name="Shape 1081"/>
          <p:cNvSpPr/>
          <p:nvPr/>
        </p:nvSpPr>
        <p:spPr>
          <a:xfrm>
            <a:off x="4389262" y="8138245"/>
            <a:ext cx="851248" cy="889782"/>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200">
                <a:solidFill>
                  <a:srgbClr val="FFFFFF"/>
                </a:solidFill>
              </a:defRPr>
            </a:lvl1pPr>
          </a:lstStyle>
          <a:p>
            <a:pPr/>
            <a:r>
              <a:t>3</a:t>
            </a:r>
          </a:p>
        </p:txBody>
      </p:sp>
      <p:sp>
        <p:nvSpPr>
          <p:cNvPr id="1082" name="Shape 1082"/>
          <p:cNvSpPr/>
          <p:nvPr/>
        </p:nvSpPr>
        <p:spPr>
          <a:xfrm>
            <a:off x="3140075" y="332192"/>
            <a:ext cx="6724650" cy="7334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584200">
              <a:lnSpc>
                <a:spcPct val="70000"/>
              </a:lnSpc>
              <a:defRPr b="1" cap="all" spc="-192" sz="4800">
                <a:solidFill>
                  <a:srgbClr val="00B56E"/>
                </a:solidFill>
                <a:latin typeface="+mn-lt"/>
                <a:ea typeface="+mn-ea"/>
                <a:cs typeface="+mn-cs"/>
                <a:sym typeface="Helvetica"/>
              </a:defRPr>
            </a:lvl1pPr>
          </a:lstStyle>
          <a:p>
            <a:pPr/>
            <a:r>
              <a:t>HAL Browser</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84" name="Shape 1084"/>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85" name="Shape 1085"/>
          <p:cNvSpPr/>
          <p:nvPr/>
        </p:nvSpPr>
        <p:spPr>
          <a:xfrm>
            <a:off x="3489123" y="3994653"/>
            <a:ext cx="851248" cy="889782"/>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400">
                <a:solidFill>
                  <a:srgbClr val="FFFFFF"/>
                </a:solidFill>
              </a:defRPr>
            </a:lvl1pPr>
          </a:lstStyle>
          <a:p>
            <a:pPr/>
            <a:r>
              <a:t>1</a:t>
            </a:r>
          </a:p>
        </p:txBody>
      </p:sp>
      <p:sp>
        <p:nvSpPr>
          <p:cNvPr id="1086" name="Shape 1086"/>
          <p:cNvSpPr/>
          <p:nvPr/>
        </p:nvSpPr>
        <p:spPr>
          <a:xfrm>
            <a:off x="11032375" y="4616751"/>
            <a:ext cx="851248" cy="889782"/>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100">
                <a:solidFill>
                  <a:srgbClr val="FFFFFF"/>
                </a:solidFill>
              </a:defRPr>
            </a:lvl1pPr>
          </a:lstStyle>
          <a:p>
            <a:pPr/>
            <a:r>
              <a:t>2</a:t>
            </a:r>
          </a:p>
        </p:txBody>
      </p:sp>
      <p:sp>
        <p:nvSpPr>
          <p:cNvPr id="1087" name="Shape 1087"/>
          <p:cNvSpPr/>
          <p:nvPr/>
        </p:nvSpPr>
        <p:spPr>
          <a:xfrm>
            <a:off x="3140075" y="332192"/>
            <a:ext cx="6724650" cy="73342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lvl1pPr algn="ctr" defTabSz="584200">
              <a:lnSpc>
                <a:spcPct val="70000"/>
              </a:lnSpc>
              <a:defRPr b="1" cap="all" spc="-192" sz="4800">
                <a:solidFill>
                  <a:srgbClr val="00B56E"/>
                </a:solidFill>
                <a:latin typeface="+mn-lt"/>
                <a:ea typeface="+mn-ea"/>
                <a:cs typeface="+mn-cs"/>
                <a:sym typeface="Helvetica"/>
              </a:defRPr>
            </a:lvl1pPr>
          </a:lstStyle>
          <a:p>
            <a:pPr/>
            <a:r>
              <a:t>HAL Browser</a:t>
            </a:r>
          </a:p>
        </p:txBody>
      </p:sp>
      <p:pic>
        <p:nvPicPr>
          <p:cNvPr id="1088" name="pasted-image.png"/>
          <p:cNvPicPr>
            <a:picLocks noChangeAspect="1"/>
          </p:cNvPicPr>
          <p:nvPr/>
        </p:nvPicPr>
        <p:blipFill>
          <a:blip r:embed="rId2">
            <a:extLst/>
          </a:blip>
          <a:stretch>
            <a:fillRect/>
          </a:stretch>
        </p:blipFill>
        <p:spPr>
          <a:xfrm>
            <a:off x="584949" y="1808223"/>
            <a:ext cx="11834902" cy="6506839"/>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90" name="Shape 1090"/>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91" name="Shape 1091"/>
          <p:cNvSpPr/>
          <p:nvPr/>
        </p:nvSpPr>
        <p:spPr>
          <a:xfrm>
            <a:off x="2956679" y="618489"/>
            <a:ext cx="7091441"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Stencil中集成了HAL-Browser</a:t>
            </a:r>
          </a:p>
        </p:txBody>
      </p:sp>
      <p:sp>
        <p:nvSpPr>
          <p:cNvPr id="1092" name="Shape 1092"/>
          <p:cNvSpPr/>
          <p:nvPr/>
        </p:nvSpPr>
        <p:spPr>
          <a:xfrm>
            <a:off x="928505" y="2289550"/>
            <a:ext cx="8635826" cy="123596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使用HTTP默认Content-Type访问服务，</a:t>
            </a:r>
            <a:br/>
            <a:r>
              <a:t>获取的是HAL-Browser的响应</a:t>
            </a:r>
          </a:p>
        </p:txBody>
      </p:sp>
      <p:sp>
        <p:nvSpPr>
          <p:cNvPr id="1093" name="Shape 1093"/>
          <p:cNvSpPr/>
          <p:nvPr/>
        </p:nvSpPr>
        <p:spPr>
          <a:xfrm>
            <a:off x="1065262" y="5224089"/>
            <a:ext cx="10874276" cy="123596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使用Content-Type=Application/hal+json访问服务，</a:t>
            </a:r>
            <a:br/>
            <a:r>
              <a:t>获取到的则是服务的API响应</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097" name="Shape 1097"/>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098" name="Shape 1098"/>
          <p:cNvSpPr/>
          <p:nvPr/>
        </p:nvSpPr>
        <p:spPr>
          <a:xfrm>
            <a:off x="1450985" y="2507931"/>
            <a:ext cx="4103650" cy="14478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p>
            <a:pPr algn="ctr" defTabSz="584200">
              <a:lnSpc>
                <a:spcPct val="90000"/>
              </a:lnSpc>
              <a:defRPr sz="1600">
                <a:latin typeface="冬青黑体简体中文 W3"/>
                <a:ea typeface="冬青黑体简体中文 W3"/>
                <a:cs typeface="冬青黑体简体中文 W3"/>
                <a:sym typeface="冬青黑体简体中文 W3"/>
              </a:defRPr>
            </a:pPr>
            <a:r>
              <a:rPr sz="11400">
                <a:solidFill>
                  <a:schemeClr val="accent1">
                    <a:satOff val="-4409"/>
                    <a:lumOff val="-10509"/>
                  </a:schemeClr>
                </a:solidFill>
                <a:latin typeface="ヒラギノ角ゴ StdN"/>
                <a:ea typeface="ヒラギノ角ゴ StdN"/>
                <a:cs typeface="ヒラギノ角ゴ StdN"/>
                <a:sym typeface="ヒラギノ角ゴ StdN"/>
              </a:rPr>
              <a:t>4</a:t>
            </a:r>
            <a:r>
              <a:rPr sz="7800">
                <a:solidFill>
                  <a:srgbClr val="00B56E"/>
                </a:solidFill>
                <a:latin typeface="Impact"/>
                <a:ea typeface="Impact"/>
                <a:cs typeface="Impact"/>
                <a:sym typeface="Impact"/>
              </a:rPr>
              <a:t>个服务</a:t>
            </a:r>
          </a:p>
        </p:txBody>
      </p:sp>
      <p:sp>
        <p:nvSpPr>
          <p:cNvPr id="1099" name="Shape 1099"/>
          <p:cNvSpPr/>
          <p:nvPr/>
        </p:nvSpPr>
        <p:spPr>
          <a:xfrm>
            <a:off x="5120314" y="4493036"/>
            <a:ext cx="8476590" cy="123714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584200">
              <a:lnSpc>
                <a:spcPct val="90000"/>
              </a:lnSpc>
              <a:defRPr sz="1600">
                <a:latin typeface="冬青黑体简体中文 W3"/>
                <a:ea typeface="冬青黑体简体中文 W3"/>
                <a:cs typeface="冬青黑体简体中文 W3"/>
                <a:sym typeface="冬青黑体简体中文 W3"/>
              </a:defRPr>
            </a:pPr>
            <a:r>
              <a:rPr sz="9200">
                <a:solidFill>
                  <a:schemeClr val="accent2"/>
                </a:solidFill>
                <a:latin typeface="ヒラギノ角ゴ Std"/>
                <a:ea typeface="ヒラギノ角ゴ Std"/>
                <a:cs typeface="ヒラギノ角ゴ Std"/>
                <a:sym typeface="ヒラギノ角ゴ Std"/>
              </a:rPr>
              <a:t>1.5</a:t>
            </a:r>
            <a:r>
              <a:rPr sz="7800">
                <a:solidFill>
                  <a:srgbClr val="00B56E"/>
                </a:solidFill>
                <a:latin typeface="Impact"/>
                <a:ea typeface="Impact"/>
                <a:cs typeface="Impact"/>
                <a:sym typeface="Impact"/>
              </a:rPr>
              <a:t>个月……</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01" name="Shape 1101"/>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102" name="Shape 1102"/>
          <p:cNvSpPr/>
          <p:nvPr>
            <p:ph type="body" sz="half" idx="1"/>
          </p:nvPr>
        </p:nvSpPr>
        <p:spPr>
          <a:xfrm>
            <a:off x="7733640" y="377300"/>
            <a:ext cx="4946687" cy="8063661"/>
          </a:xfrm>
          <a:prstGeom prst="rect">
            <a:avLst/>
          </a:prstGeom>
        </p:spPr>
        <p:txBody>
          <a:bodyPr anchor="ctr">
            <a:normAutofit fontScale="100000" lnSpcReduction="0"/>
          </a:bodyPr>
          <a:lstStyle/>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Integration tests are a </a:t>
            </a: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scam – A self-replicating </a:t>
            </a: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virus that threatens to </a:t>
            </a: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infect your code base, your </a:t>
            </a: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project and your team with endless pain and suffering.</a:t>
            </a: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endParaRPr b="1" i="1" sz="3400">
              <a:latin typeface="Calibri"/>
              <a:ea typeface="Calibri"/>
              <a:cs typeface="Calibri"/>
              <a:sym typeface="Calibri"/>
            </a:endParaRPr>
          </a:p>
          <a:p>
            <a:pPr indent="25400" defTabSz="457200">
              <a:lnSpc>
                <a:spcPct val="110000"/>
              </a:lnSpc>
              <a:spcBef>
                <a:spcPts val="700"/>
              </a:spcBef>
              <a:defRPr sz="1600">
                <a:solidFill>
                  <a:srgbClr val="00B56E"/>
                </a:solidFill>
                <a:latin typeface="冬青黑体简体中文 W6"/>
                <a:ea typeface="冬青黑体简体中文 W6"/>
                <a:cs typeface="冬青黑体简体中文 W6"/>
                <a:sym typeface="冬青黑体简体中文 W6"/>
              </a:defRPr>
            </a:pPr>
            <a:r>
              <a:rPr b="1" i="1" sz="3400">
                <a:latin typeface="Calibri"/>
                <a:ea typeface="Calibri"/>
                <a:cs typeface="Calibri"/>
                <a:sym typeface="Calibri"/>
              </a:rPr>
              <a:t>		 -- J. B. Rainsberger</a:t>
            </a:r>
          </a:p>
        </p:txBody>
      </p:sp>
      <p:pic>
        <p:nvPicPr>
          <p:cNvPr id="1103" name="image29.png"/>
          <p:cNvPicPr>
            <a:picLocks noChangeAspect="1"/>
          </p:cNvPicPr>
          <p:nvPr/>
        </p:nvPicPr>
        <p:blipFill>
          <a:blip r:embed="rId2">
            <a:alphaModFix amt="70424"/>
            <a:extLst/>
          </a:blip>
          <a:stretch>
            <a:fillRect/>
          </a:stretch>
        </p:blipFill>
        <p:spPr>
          <a:xfrm>
            <a:off x="-103133" y="2449"/>
            <a:ext cx="7631713" cy="7631713"/>
          </a:xfrm>
          <a:prstGeom prst="rect">
            <a:avLst/>
          </a:prstGeom>
          <a:ln w="3175">
            <a:miter lim="400000"/>
          </a:ln>
          <a:effectLst>
            <a:outerShdw sx="100000" sy="100000" kx="0" ky="0" algn="b" rotWithShape="0" blurRad="342900" dist="0" dir="0">
              <a:srgbClr val="000000">
                <a:alpha val="75000"/>
              </a:srgbClr>
            </a:outerShdw>
          </a:effectLst>
        </p:spPr>
      </p:pic>
      <p:sp>
        <p:nvSpPr>
          <p:cNvPr id="1104" name="Shape 1104"/>
          <p:cNvSpPr/>
          <p:nvPr/>
        </p:nvSpPr>
        <p:spPr>
          <a:xfrm>
            <a:off x="12698" y="7623337"/>
            <a:ext cx="7529812" cy="804384"/>
          </a:xfrm>
          <a:prstGeom prst="rect">
            <a:avLst/>
          </a:prstGeom>
          <a:solidFill>
            <a:srgbClr val="D0D618"/>
          </a:solidFill>
          <a:ln w="12700">
            <a:miter lim="400000"/>
          </a:ln>
        </p:spPr>
        <p:txBody>
          <a:bodyPr lIns="50800" tIns="50800" rIns="50800" bIns="50800" anchor="ctr"/>
          <a:lstStyle/>
          <a:p>
            <a:pPr algn="ctr">
              <a:defRPr sz="3000"/>
            </a:pPr>
          </a:p>
        </p:txBody>
      </p:sp>
      <p:sp>
        <p:nvSpPr>
          <p:cNvPr id="1105" name="Shape 1105"/>
          <p:cNvSpPr/>
          <p:nvPr/>
        </p:nvSpPr>
        <p:spPr>
          <a:xfrm>
            <a:off x="407415" y="7675161"/>
            <a:ext cx="8907459"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集成测试的有效性？</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07" name="Shape 1107"/>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grpSp>
        <p:nvGrpSpPr>
          <p:cNvPr id="1112" name="Group 1112"/>
          <p:cNvGrpSpPr/>
          <p:nvPr/>
        </p:nvGrpSpPr>
        <p:grpSpPr>
          <a:xfrm>
            <a:off x="2064757" y="2016683"/>
            <a:ext cx="8875286" cy="4907549"/>
            <a:chOff x="0" y="0"/>
            <a:chExt cx="8875285" cy="4907547"/>
          </a:xfrm>
        </p:grpSpPr>
        <p:sp>
          <p:nvSpPr>
            <p:cNvPr id="1108" name="Shape 1108"/>
            <p:cNvSpPr/>
            <p:nvPr/>
          </p:nvSpPr>
          <p:spPr>
            <a:xfrm>
              <a:off x="5836937" y="104164"/>
              <a:ext cx="3038349" cy="857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defTabSz="584200">
                <a:lnSpc>
                  <a:spcPct val="90000"/>
                </a:lnSpc>
                <a:defRPr sz="5700">
                  <a:solidFill>
                    <a:srgbClr val="00B56E"/>
                  </a:solidFill>
                  <a:latin typeface="Impact"/>
                  <a:ea typeface="Impact"/>
                  <a:cs typeface="Impact"/>
                  <a:sym typeface="Impact"/>
                </a:defRPr>
              </a:lvl1pPr>
            </a:lstStyle>
            <a:p>
              <a:pPr/>
              <a:r>
                <a:t>服务依赖</a:t>
              </a:r>
            </a:p>
          </p:txBody>
        </p:sp>
        <p:sp>
          <p:nvSpPr>
            <p:cNvPr id="1109" name="Shape 1109"/>
            <p:cNvSpPr/>
            <p:nvPr/>
          </p:nvSpPr>
          <p:spPr>
            <a:xfrm>
              <a:off x="5836937" y="3487063"/>
              <a:ext cx="3038349" cy="857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defTabSz="584200">
                <a:lnSpc>
                  <a:spcPct val="90000"/>
                </a:lnSpc>
                <a:defRPr sz="5700">
                  <a:solidFill>
                    <a:srgbClr val="00B56E"/>
                  </a:solidFill>
                  <a:latin typeface="Impact"/>
                  <a:ea typeface="Impact"/>
                  <a:cs typeface="Impact"/>
                  <a:sym typeface="Impact"/>
                </a:defRPr>
              </a:lvl1pPr>
            </a:lstStyle>
            <a:p>
              <a:pPr>
                <a:defRPr>
                  <a:solidFill>
                    <a:srgbClr val="000000"/>
                  </a:solidFill>
                  <a:latin typeface="冬青黑体简体中文 W3"/>
                  <a:ea typeface="冬青黑体简体中文 W3"/>
                  <a:cs typeface="冬青黑体简体中文 W3"/>
                  <a:sym typeface="冬青黑体简体中文 W3"/>
                </a:defRPr>
              </a:pPr>
              <a:r>
                <a:rPr>
                  <a:solidFill>
                    <a:srgbClr val="00B56E"/>
                  </a:solidFill>
                  <a:latin typeface="Impact"/>
                  <a:ea typeface="Impact"/>
                  <a:cs typeface="Impact"/>
                  <a:sym typeface="Impact"/>
                </a:rPr>
                <a:t>网络延迟</a:t>
              </a:r>
            </a:p>
          </p:txBody>
        </p:sp>
        <p:sp>
          <p:nvSpPr>
            <p:cNvPr id="1110" name="Shape 1110"/>
            <p:cNvSpPr/>
            <p:nvPr/>
          </p:nvSpPr>
          <p:spPr>
            <a:xfrm>
              <a:off x="5836937" y="1695648"/>
              <a:ext cx="3038349" cy="8576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defTabSz="584200">
                <a:lnSpc>
                  <a:spcPct val="90000"/>
                </a:lnSpc>
                <a:defRPr sz="5700">
                  <a:solidFill>
                    <a:srgbClr val="00B56E"/>
                  </a:solidFill>
                  <a:latin typeface="Impact"/>
                  <a:ea typeface="Impact"/>
                  <a:cs typeface="Impact"/>
                  <a:sym typeface="Impact"/>
                </a:defRPr>
              </a:lvl1pPr>
            </a:lstStyle>
            <a:p>
              <a:pPr/>
              <a:r>
                <a:t>版本依赖</a:t>
              </a:r>
            </a:p>
          </p:txBody>
        </p:sp>
        <p:pic>
          <p:nvPicPr>
            <p:cNvPr id="1111" name="image29.png"/>
            <p:cNvPicPr>
              <a:picLocks noChangeAspect="1"/>
            </p:cNvPicPr>
            <p:nvPr/>
          </p:nvPicPr>
          <p:blipFill>
            <a:blip r:embed="rId2">
              <a:alphaModFix amt="70424"/>
              <a:extLst/>
            </a:blip>
            <a:stretch>
              <a:fillRect/>
            </a:stretch>
          </p:blipFill>
          <p:spPr>
            <a:xfrm>
              <a:off x="0" y="0"/>
              <a:ext cx="4907548" cy="4907548"/>
            </a:xfrm>
            <a:prstGeom prst="rect">
              <a:avLst/>
            </a:prstGeom>
            <a:ln w="3175" cap="flat">
              <a:noFill/>
              <a:miter lim="400000"/>
            </a:ln>
            <a:effectLst>
              <a:outerShdw sx="100000" sy="100000" kx="0" ky="0" algn="b" rotWithShape="0" blurRad="342900" dist="0" dir="0">
                <a:srgbClr val="000000">
                  <a:alpha val="75000"/>
                </a:srgbClr>
              </a:outerShdw>
            </a:effectLst>
          </p:spPr>
        </p:pic>
      </p:gr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14" name="Shape 111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115" name="Shape 1115"/>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116" name="Shape 1116"/>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实践4 - 消费者驱动契约测试(PACT)</a:t>
            </a:r>
          </a:p>
        </p:txBody>
      </p:sp>
      <p:pic>
        <p:nvPicPr>
          <p:cNvPr id="1117" name="image30.png"/>
          <p:cNvPicPr>
            <a:picLocks noChangeAspect="1"/>
          </p:cNvPicPr>
          <p:nvPr/>
        </p:nvPicPr>
        <p:blipFill>
          <a:blip r:embed="rId2">
            <a:extLst/>
          </a:blip>
          <a:stretch>
            <a:fillRect/>
          </a:stretch>
        </p:blipFill>
        <p:spPr>
          <a:xfrm>
            <a:off x="4492494" y="154555"/>
            <a:ext cx="6453024" cy="7477006"/>
          </a:xfrm>
          <a:prstGeom prst="rect">
            <a:avLst/>
          </a:prstGeom>
          <a:ln w="12700">
            <a:miter lim="400000"/>
          </a:ln>
        </p:spPr>
      </p:pic>
      <p:grpSp>
        <p:nvGrpSpPr>
          <p:cNvPr id="1120" name="Group 1120"/>
          <p:cNvGrpSpPr/>
          <p:nvPr/>
        </p:nvGrpSpPr>
        <p:grpSpPr>
          <a:xfrm>
            <a:off x="2059282" y="928573"/>
            <a:ext cx="3935156" cy="1270001"/>
            <a:chOff x="0" y="0"/>
            <a:chExt cx="3935154" cy="1270000"/>
          </a:xfrm>
        </p:grpSpPr>
        <p:sp>
          <p:nvSpPr>
            <p:cNvPr id="1118" name="Shape 1118"/>
            <p:cNvSpPr/>
            <p:nvPr/>
          </p:nvSpPr>
          <p:spPr>
            <a:xfrm>
              <a:off x="0" y="0"/>
              <a:ext cx="1270000" cy="127000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100">
                  <a:solidFill>
                    <a:srgbClr val="FFFFFF"/>
                  </a:solidFill>
                </a:defRPr>
              </a:lvl1pPr>
            </a:lstStyle>
            <a:p>
              <a:pPr/>
              <a:r>
                <a:t>1</a:t>
              </a:r>
            </a:p>
          </p:txBody>
        </p:sp>
        <p:sp>
          <p:nvSpPr>
            <p:cNvPr id="1119" name="Shape 1119"/>
            <p:cNvSpPr/>
            <p:nvPr/>
          </p:nvSpPr>
          <p:spPr>
            <a:xfrm>
              <a:off x="1282838" y="58547"/>
              <a:ext cx="2652317" cy="997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0" y="0"/>
                  </a:moveTo>
                  <a:cubicBezTo>
                    <a:pt x="3090" y="0"/>
                    <a:pt x="2838" y="671"/>
                    <a:pt x="2838" y="1495"/>
                  </a:cubicBezTo>
                  <a:lnTo>
                    <a:pt x="2838" y="9889"/>
                  </a:lnTo>
                  <a:lnTo>
                    <a:pt x="0" y="12871"/>
                  </a:lnTo>
                  <a:lnTo>
                    <a:pt x="2838" y="15852"/>
                  </a:lnTo>
                  <a:lnTo>
                    <a:pt x="2838" y="20114"/>
                  </a:lnTo>
                  <a:cubicBezTo>
                    <a:pt x="2838" y="20938"/>
                    <a:pt x="3090" y="21600"/>
                    <a:pt x="3400" y="21600"/>
                  </a:cubicBezTo>
                  <a:lnTo>
                    <a:pt x="21041" y="21600"/>
                  </a:lnTo>
                  <a:cubicBezTo>
                    <a:pt x="21351" y="21600"/>
                    <a:pt x="21600" y="20938"/>
                    <a:pt x="21600" y="20114"/>
                  </a:cubicBezTo>
                  <a:lnTo>
                    <a:pt x="21600" y="1495"/>
                  </a:lnTo>
                  <a:cubicBezTo>
                    <a:pt x="21600" y="671"/>
                    <a:pt x="21351" y="0"/>
                    <a:pt x="21041" y="0"/>
                  </a:cubicBezTo>
                  <a:lnTo>
                    <a:pt x="3400" y="0"/>
                  </a:lnTo>
                  <a:close/>
                </a:path>
              </a:pathLst>
            </a:cu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4700">
                  <a:solidFill>
                    <a:srgbClr val="FFFFFF"/>
                  </a:solidFill>
                </a:defRPr>
              </a:lvl1pPr>
            </a:lstStyle>
            <a:p>
              <a:pPr/>
              <a:r>
                <a:t>Record</a:t>
              </a:r>
            </a:p>
          </p:txBody>
        </p:sp>
      </p:grpSp>
      <p:grpSp>
        <p:nvGrpSpPr>
          <p:cNvPr id="1123" name="Group 1123"/>
          <p:cNvGrpSpPr/>
          <p:nvPr/>
        </p:nvGrpSpPr>
        <p:grpSpPr>
          <a:xfrm>
            <a:off x="2097382" y="4607606"/>
            <a:ext cx="3897056" cy="1270001"/>
            <a:chOff x="0" y="0"/>
            <a:chExt cx="3897054" cy="1270000"/>
          </a:xfrm>
        </p:grpSpPr>
        <p:sp>
          <p:nvSpPr>
            <p:cNvPr id="1121" name="Shape 1121"/>
            <p:cNvSpPr/>
            <p:nvPr/>
          </p:nvSpPr>
          <p:spPr>
            <a:xfrm>
              <a:off x="0" y="0"/>
              <a:ext cx="1270000" cy="127000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5100">
                  <a:solidFill>
                    <a:srgbClr val="FFFFFF"/>
                  </a:solidFill>
                </a:defRPr>
              </a:lvl1pPr>
            </a:lstStyle>
            <a:p>
              <a:pPr/>
              <a:r>
                <a:t>2</a:t>
              </a:r>
            </a:p>
          </p:txBody>
        </p:sp>
        <p:sp>
          <p:nvSpPr>
            <p:cNvPr id="1122" name="Shape 1122"/>
            <p:cNvSpPr/>
            <p:nvPr/>
          </p:nvSpPr>
          <p:spPr>
            <a:xfrm>
              <a:off x="1244738" y="61356"/>
              <a:ext cx="2652317" cy="997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400" y="0"/>
                  </a:moveTo>
                  <a:cubicBezTo>
                    <a:pt x="3090" y="0"/>
                    <a:pt x="2838" y="671"/>
                    <a:pt x="2838" y="1495"/>
                  </a:cubicBezTo>
                  <a:lnTo>
                    <a:pt x="2838" y="9889"/>
                  </a:lnTo>
                  <a:lnTo>
                    <a:pt x="0" y="12871"/>
                  </a:lnTo>
                  <a:lnTo>
                    <a:pt x="2838" y="15852"/>
                  </a:lnTo>
                  <a:lnTo>
                    <a:pt x="2838" y="20114"/>
                  </a:lnTo>
                  <a:cubicBezTo>
                    <a:pt x="2838" y="20938"/>
                    <a:pt x="3090" y="21600"/>
                    <a:pt x="3400" y="21600"/>
                  </a:cubicBezTo>
                  <a:lnTo>
                    <a:pt x="21041" y="21600"/>
                  </a:lnTo>
                  <a:cubicBezTo>
                    <a:pt x="21351" y="21600"/>
                    <a:pt x="21600" y="20938"/>
                    <a:pt x="21600" y="20114"/>
                  </a:cubicBezTo>
                  <a:lnTo>
                    <a:pt x="21600" y="1495"/>
                  </a:lnTo>
                  <a:cubicBezTo>
                    <a:pt x="21600" y="671"/>
                    <a:pt x="21351" y="0"/>
                    <a:pt x="21041" y="0"/>
                  </a:cubicBezTo>
                  <a:lnTo>
                    <a:pt x="3400" y="0"/>
                  </a:lnTo>
                  <a:close/>
                </a:path>
              </a:pathLst>
            </a:cu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4700">
                  <a:solidFill>
                    <a:srgbClr val="FFFFFF"/>
                  </a:solidFill>
                </a:defRPr>
              </a:lvl1pPr>
            </a:lstStyle>
            <a:p>
              <a:pPr/>
              <a:r>
                <a:t>Replay</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20" grpId="1"/>
      <p:bldP build="whole" bldLvl="1" animBg="1" rev="0" advAuto="0" spid="1123" grpId="2"/>
    </p:bldLst>
  </p:timing>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25" name="Shape 1125"/>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126" name="Shape 1126"/>
          <p:cNvSpPr/>
          <p:nvPr/>
        </p:nvSpPr>
        <p:spPr>
          <a:xfrm>
            <a:off x="2573063" y="9687492"/>
            <a:ext cx="9183016" cy="1009243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a:t>
            </a:r>
          </a:p>
          <a:p>
            <a:pPr/>
            <a:r>
              <a:t>  "consumer": {  描述 },</a:t>
            </a:r>
          </a:p>
          <a:p>
            <a:pPr/>
            <a:r>
              <a:t>  "provider":   {  描述 },</a:t>
            </a:r>
          </a:p>
          <a:p>
            <a:pPr/>
            <a:r>
              <a:t>  "interactions": [</a:t>
            </a:r>
          </a:p>
          <a:p>
            <a:pPr/>
            <a:r>
              <a:t>    {</a:t>
            </a:r>
          </a:p>
          <a:p>
            <a:pPr/>
            <a:r>
              <a:t>     "request": {</a:t>
            </a:r>
          </a:p>
          <a:p>
            <a:pPr/>
            <a:r>
              <a:t>        "method": "get",</a:t>
            </a:r>
          </a:p>
          <a:p>
            <a:pPr/>
            <a:r>
              <a:t>        "path": "/api/customers",</a:t>
            </a:r>
          </a:p>
          <a:p>
            <a:pPr/>
            <a:r>
              <a:t>      },</a:t>
            </a:r>
          </a:p>
          <a:p>
            <a:pPr/>
            <a:r>
              <a:t>      "response": {</a:t>
            </a:r>
          </a:p>
          <a:p>
            <a:pPr/>
            <a:r>
              <a:t>        "status": 200,</a:t>
            </a:r>
          </a:p>
          <a:p>
            <a:pPr/>
            <a:r>
              <a:t>        "headers": { "Content-Type": "application/hal+json; charset=utf-8" },</a:t>
            </a:r>
          </a:p>
          <a:p>
            <a:pPr/>
            <a:r>
              <a:t>        "body": {</a:t>
            </a:r>
          </a:p>
          <a:p>
            <a:pPr/>
            <a:r>
              <a:t>          "_embedded": {</a:t>
            </a:r>
          </a:p>
          <a:p>
            <a:pPr/>
            <a:r>
              <a:t>            ["customer":{</a:t>
            </a:r>
          </a:p>
          <a:p>
            <a:pPr/>
            <a:r>
              <a:t>                "_links"{ "self": { "href": "-" } },</a:t>
            </a:r>
          </a:p>
          <a:p>
            <a:pPr/>
            <a:r>
              <a:t>                "name":  "Peter"}</a:t>
            </a:r>
          </a:p>
          <a:p>
            <a:pPr/>
            <a:r>
              <a:t>            ] }</a:t>
            </a:r>
          </a:p>
          <a:p>
            <a:pPr/>
            <a:r>
              <a:t>              }</a:t>
            </a:r>
          </a:p>
          <a:p>
            <a:pPr/>
            <a:r>
              <a:t>            ]</a:t>
            </a:r>
          </a:p>
          <a:p>
            <a:pPr/>
            <a:r>
              <a:t>          },</a:t>
            </a:r>
          </a:p>
          <a:p>
            <a:pPr/>
            <a:r>
              <a:t>          "_links": {},</a:t>
            </a:r>
          </a:p>
          <a:p>
            <a:pPr/>
            <a:r>
              <a:t>        }</a:t>
            </a:r>
          </a:p>
          <a:p>
            <a:pPr/>
            <a:r>
              <a:t>      }</a:t>
            </a:r>
          </a:p>
          <a:p>
            <a:pPr/>
            <a:r>
              <a:t>    }</a:t>
            </a:r>
          </a:p>
          <a:p>
            <a:pPr/>
            <a:r>
              <a:t>  ],</a:t>
            </a:r>
          </a:p>
          <a:p>
            <a:pPr/>
            <a:r>
              <a:t>}</a:t>
            </a:r>
          </a:p>
        </p:txBody>
      </p:sp>
      <p:grpSp>
        <p:nvGrpSpPr>
          <p:cNvPr id="1146" name="Group 1146"/>
          <p:cNvGrpSpPr/>
          <p:nvPr/>
        </p:nvGrpSpPr>
        <p:grpSpPr>
          <a:xfrm>
            <a:off x="3138835" y="1947262"/>
            <a:ext cx="6708080" cy="5859076"/>
            <a:chOff x="-19049" y="-19050"/>
            <a:chExt cx="6708079" cy="5859075"/>
          </a:xfrm>
        </p:grpSpPr>
        <p:grpSp>
          <p:nvGrpSpPr>
            <p:cNvPr id="1144" name="Group 1144"/>
            <p:cNvGrpSpPr/>
            <p:nvPr/>
          </p:nvGrpSpPr>
          <p:grpSpPr>
            <a:xfrm>
              <a:off x="-19050" y="-19051"/>
              <a:ext cx="4663215" cy="5859077"/>
              <a:chOff x="-19049" y="-19050"/>
              <a:chExt cx="4663214" cy="5859075"/>
            </a:xfrm>
          </p:grpSpPr>
          <p:pic>
            <p:nvPicPr>
              <p:cNvPr id="1127" name=""/>
              <p:cNvPicPr>
                <a:picLocks noChangeAspect="0"/>
              </p:cNvPicPr>
              <p:nvPr/>
            </p:nvPicPr>
            <p:blipFill>
              <a:blip r:embed="rId2">
                <a:extLst/>
              </a:blip>
              <a:stretch>
                <a:fillRect/>
              </a:stretch>
            </p:blipFill>
            <p:spPr>
              <a:xfrm rot="5400000">
                <a:off x="-2741947" y="2891437"/>
                <a:ext cx="5553377" cy="38101"/>
              </a:xfrm>
              <a:prstGeom prst="rect">
                <a:avLst/>
              </a:prstGeom>
              <a:effectLst>
                <a:outerShdw sx="100000" sy="100000" kx="0" ky="0" algn="b" rotWithShape="0" blurRad="50800" dist="25400" dir="5400000">
                  <a:srgbClr val="000000">
                    <a:alpha val="38000"/>
                  </a:srgbClr>
                </a:outerShdw>
              </a:effectLst>
            </p:spPr>
          </p:pic>
          <p:grpSp>
            <p:nvGrpSpPr>
              <p:cNvPr id="1143" name="Group 1143"/>
              <p:cNvGrpSpPr/>
              <p:nvPr/>
            </p:nvGrpSpPr>
            <p:grpSpPr>
              <a:xfrm>
                <a:off x="-19050" y="-19051"/>
                <a:ext cx="4663215" cy="5859077"/>
                <a:chOff x="-19049" y="-19050"/>
                <a:chExt cx="4663214" cy="5859075"/>
              </a:xfrm>
            </p:grpSpPr>
            <p:pic>
              <p:nvPicPr>
                <p:cNvPr id="1128" name=""/>
                <p:cNvPicPr>
                  <a:picLocks noChangeAspect="0"/>
                </p:cNvPicPr>
                <p:nvPr/>
              </p:nvPicPr>
              <p:blipFill>
                <a:blip r:embed="rId3">
                  <a:extLst/>
                </a:blip>
                <a:stretch>
                  <a:fillRect/>
                </a:stretch>
              </p:blipFill>
              <p:spPr>
                <a:xfrm>
                  <a:off x="-7007" y="-19050"/>
                  <a:ext cx="4651172" cy="5859076"/>
                </a:xfrm>
                <a:prstGeom prst="rect">
                  <a:avLst/>
                </a:prstGeom>
                <a:effectLst>
                  <a:outerShdw sx="100000" sy="100000" kx="0" ky="0" algn="b" rotWithShape="0" blurRad="50800" dist="25400" dir="5400000">
                    <a:srgbClr val="000000">
                      <a:alpha val="35000"/>
                    </a:srgbClr>
                  </a:outerShdw>
                </a:effectLst>
              </p:spPr>
            </p:pic>
            <p:sp>
              <p:nvSpPr>
                <p:cNvPr id="1129" name="Shape 1129"/>
                <p:cNvSpPr/>
                <p:nvPr/>
              </p:nvSpPr>
              <p:spPr>
                <a:xfrm>
                  <a:off x="895041" y="404240"/>
                  <a:ext cx="2793252" cy="809041"/>
                </a:xfrm>
                <a:prstGeom prst="roundRect">
                  <a:avLst>
                    <a:gd name="adj" fmla="val 40000"/>
                  </a:avLst>
                </a:prstGeom>
                <a:solidFill>
                  <a:schemeClr val="accent2"/>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消费者</a:t>
                  </a:r>
                </a:p>
              </p:txBody>
            </p:sp>
            <p:sp>
              <p:nvSpPr>
                <p:cNvPr id="1130" name="Shape 1130"/>
                <p:cNvSpPr/>
                <p:nvPr/>
              </p:nvSpPr>
              <p:spPr>
                <a:xfrm>
                  <a:off x="878861" y="1395441"/>
                  <a:ext cx="2833276" cy="809041"/>
                </a:xfrm>
                <a:prstGeom prst="roundRect">
                  <a:avLst>
                    <a:gd name="adj" fmla="val 40000"/>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服务者</a:t>
                  </a:r>
                </a:p>
              </p:txBody>
            </p:sp>
            <p:pic>
              <p:nvPicPr>
                <p:cNvPr id="1131" name=""/>
                <p:cNvPicPr>
                  <a:picLocks noChangeAspect="0"/>
                </p:cNvPicPr>
                <p:nvPr/>
              </p:nvPicPr>
              <p:blipFill>
                <a:blip r:embed="rId4">
                  <a:extLst/>
                </a:blip>
                <a:stretch>
                  <a:fillRect/>
                </a:stretch>
              </p:blipFill>
              <p:spPr>
                <a:xfrm>
                  <a:off x="887392" y="2367593"/>
                  <a:ext cx="3431066" cy="2195328"/>
                </a:xfrm>
                <a:prstGeom prst="rect">
                  <a:avLst/>
                </a:prstGeom>
                <a:effectLst>
                  <a:outerShdw sx="100000" sy="100000" kx="0" ky="0" algn="b" rotWithShape="0" blurRad="50800" dist="25400" dir="5400000">
                    <a:srgbClr val="000000">
                      <a:alpha val="35000"/>
                    </a:srgbClr>
                  </a:outerShdw>
                </a:effectLst>
              </p:spPr>
            </p:pic>
            <p:sp>
              <p:nvSpPr>
                <p:cNvPr id="1132" name="Shape 1132"/>
                <p:cNvSpPr/>
                <p:nvPr/>
              </p:nvSpPr>
              <p:spPr>
                <a:xfrm>
                  <a:off x="2321579" y="3938293"/>
                  <a:ext cx="1170509" cy="542147"/>
                </a:xfrm>
                <a:prstGeom prst="roundRect">
                  <a:avLst>
                    <a:gd name="adj" fmla="val 50000"/>
                  </a:avLst>
                </a:prstGeom>
                <a:solidFill>
                  <a:schemeClr val="accent4">
                    <a:satOff val="-1335"/>
                    <a:lumOff val="-10274"/>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500">
                      <a:solidFill>
                        <a:srgbClr val="FFFFFF"/>
                      </a:solidFill>
                    </a:defRPr>
                  </a:lvl1pPr>
                </a:lstStyle>
                <a:p>
                  <a:pPr/>
                  <a:r>
                    <a:t>响应</a:t>
                  </a:r>
                </a:p>
              </p:txBody>
            </p:sp>
            <p:sp>
              <p:nvSpPr>
                <p:cNvPr id="1133" name="Shape 1133"/>
                <p:cNvSpPr/>
                <p:nvPr/>
              </p:nvSpPr>
              <p:spPr>
                <a:xfrm>
                  <a:off x="1182028" y="2474538"/>
                  <a:ext cx="2809432" cy="809041"/>
                </a:xfrm>
                <a:prstGeom prst="roundRect">
                  <a:avLst>
                    <a:gd name="adj" fmla="val 40000"/>
                  </a:avLst>
                </a:prstGeom>
                <a:solidFill>
                  <a:schemeClr val="accent4">
                    <a:satOff val="-1335"/>
                    <a:lumOff val="-10274"/>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交互</a:t>
                  </a:r>
                </a:p>
              </p:txBody>
            </p:sp>
            <p:pic>
              <p:nvPicPr>
                <p:cNvPr id="1134" name=""/>
                <p:cNvPicPr>
                  <a:picLocks noChangeAspect="0"/>
                </p:cNvPicPr>
                <p:nvPr/>
              </p:nvPicPr>
              <p:blipFill>
                <a:blip r:embed="rId5">
                  <a:extLst/>
                </a:blip>
                <a:stretch>
                  <a:fillRect/>
                </a:stretch>
              </p:blipFill>
              <p:spPr>
                <a:xfrm rot="5400000">
                  <a:off x="1385724" y="3760919"/>
                  <a:ext cx="1119533" cy="38101"/>
                </a:xfrm>
                <a:prstGeom prst="rect">
                  <a:avLst/>
                </a:prstGeom>
                <a:effectLst>
                  <a:outerShdw sx="100000" sy="100000" kx="0" ky="0" algn="b" rotWithShape="0" blurRad="50800" dist="25400" dir="5400000">
                    <a:srgbClr val="000000">
                      <a:alpha val="38000"/>
                    </a:srgbClr>
                  </a:outerShdw>
                </a:effectLst>
              </p:spPr>
            </p:pic>
            <p:pic>
              <p:nvPicPr>
                <p:cNvPr id="1135" name=""/>
                <p:cNvPicPr>
                  <a:picLocks noChangeAspect="0"/>
                </p:cNvPicPr>
                <p:nvPr/>
              </p:nvPicPr>
              <p:blipFill>
                <a:blip r:embed="rId6">
                  <a:extLst/>
                </a:blip>
                <a:stretch>
                  <a:fillRect/>
                </a:stretch>
              </p:blipFill>
              <p:spPr>
                <a:xfrm rot="10800000">
                  <a:off x="1939744" y="3566486"/>
                  <a:ext cx="427155" cy="38101"/>
                </a:xfrm>
                <a:prstGeom prst="rect">
                  <a:avLst/>
                </a:prstGeom>
                <a:effectLst>
                  <a:outerShdw sx="100000" sy="100000" kx="0" ky="0" algn="b" rotWithShape="0" blurRad="50800" dist="25400" dir="5400000">
                    <a:srgbClr val="000000">
                      <a:alpha val="38000"/>
                    </a:srgbClr>
                  </a:outerShdw>
                </a:effectLst>
              </p:spPr>
            </p:pic>
            <p:pic>
              <p:nvPicPr>
                <p:cNvPr id="1136" name=""/>
                <p:cNvPicPr>
                  <a:picLocks noChangeAspect="0"/>
                </p:cNvPicPr>
                <p:nvPr/>
              </p:nvPicPr>
              <p:blipFill>
                <a:blip r:embed="rId6">
                  <a:extLst/>
                </a:blip>
                <a:stretch>
                  <a:fillRect/>
                </a:stretch>
              </p:blipFill>
              <p:spPr>
                <a:xfrm rot="10800000">
                  <a:off x="1940929" y="4246949"/>
                  <a:ext cx="427155" cy="38101"/>
                </a:xfrm>
                <a:prstGeom prst="rect">
                  <a:avLst/>
                </a:prstGeom>
                <a:effectLst>
                  <a:outerShdw sx="100000" sy="100000" kx="0" ky="0" algn="b" rotWithShape="0" blurRad="50800" dist="25400" dir="5400000">
                    <a:srgbClr val="000000">
                      <a:alpha val="38000"/>
                    </a:srgbClr>
                  </a:outerShdw>
                </a:effectLst>
              </p:spPr>
            </p:pic>
            <p:sp>
              <p:nvSpPr>
                <p:cNvPr id="1137" name="Shape 1137"/>
                <p:cNvSpPr/>
                <p:nvPr/>
              </p:nvSpPr>
              <p:spPr>
                <a:xfrm>
                  <a:off x="2329670" y="3314463"/>
                  <a:ext cx="1172383" cy="542146"/>
                </a:xfrm>
                <a:prstGeom prst="roundRect">
                  <a:avLst>
                    <a:gd name="adj" fmla="val 50000"/>
                  </a:avLst>
                </a:prstGeom>
                <a:solidFill>
                  <a:schemeClr val="accent4">
                    <a:satOff val="-1335"/>
                    <a:lumOff val="-10274"/>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500">
                      <a:solidFill>
                        <a:srgbClr val="FFFFFF"/>
                      </a:solidFill>
                    </a:defRPr>
                  </a:lvl1pPr>
                </a:lstStyle>
                <a:p>
                  <a:pPr/>
                  <a:r>
                    <a:t>请求</a:t>
                  </a:r>
                </a:p>
              </p:txBody>
            </p:sp>
            <p:pic>
              <p:nvPicPr>
                <p:cNvPr id="1138" name=""/>
                <p:cNvPicPr>
                  <a:picLocks noChangeAspect="0"/>
                </p:cNvPicPr>
                <p:nvPr/>
              </p:nvPicPr>
              <p:blipFill>
                <a:blip r:embed="rId7">
                  <a:extLst/>
                </a:blip>
                <a:stretch>
                  <a:fillRect/>
                </a:stretch>
              </p:blipFill>
              <p:spPr>
                <a:xfrm rot="10800000">
                  <a:off x="-19050" y="3298995"/>
                  <a:ext cx="908567" cy="38101"/>
                </a:xfrm>
                <a:prstGeom prst="rect">
                  <a:avLst/>
                </a:prstGeom>
                <a:effectLst>
                  <a:outerShdw sx="100000" sy="100000" kx="0" ky="0" algn="b" rotWithShape="0" blurRad="50800" dist="25400" dir="5400000">
                    <a:srgbClr val="000000">
                      <a:alpha val="38000"/>
                    </a:srgbClr>
                  </a:outerShdw>
                </a:effectLst>
              </p:spPr>
            </p:pic>
            <p:pic>
              <p:nvPicPr>
                <p:cNvPr id="1139" name=""/>
                <p:cNvPicPr>
                  <a:picLocks noChangeAspect="0"/>
                </p:cNvPicPr>
                <p:nvPr/>
              </p:nvPicPr>
              <p:blipFill>
                <a:blip r:embed="rId7">
                  <a:extLst/>
                </a:blip>
                <a:stretch>
                  <a:fillRect/>
                </a:stretch>
              </p:blipFill>
              <p:spPr>
                <a:xfrm rot="10800000">
                  <a:off x="-19050" y="789710"/>
                  <a:ext cx="908567" cy="38101"/>
                </a:xfrm>
                <a:prstGeom prst="rect">
                  <a:avLst/>
                </a:prstGeom>
                <a:effectLst>
                  <a:outerShdw sx="100000" sy="100000" kx="0" ky="0" algn="b" rotWithShape="0" blurRad="50800" dist="25400" dir="5400000">
                    <a:srgbClr val="000000">
                      <a:alpha val="38000"/>
                    </a:srgbClr>
                  </a:outerShdw>
                </a:effectLst>
              </p:spPr>
            </p:pic>
            <p:pic>
              <p:nvPicPr>
                <p:cNvPr id="1140" name=""/>
                <p:cNvPicPr>
                  <a:picLocks noChangeAspect="0"/>
                </p:cNvPicPr>
                <p:nvPr/>
              </p:nvPicPr>
              <p:blipFill>
                <a:blip r:embed="rId7">
                  <a:extLst/>
                </a:blip>
                <a:stretch>
                  <a:fillRect/>
                </a:stretch>
              </p:blipFill>
              <p:spPr>
                <a:xfrm rot="10800000">
                  <a:off x="-19050" y="1797092"/>
                  <a:ext cx="908567" cy="38101"/>
                </a:xfrm>
                <a:prstGeom prst="rect">
                  <a:avLst/>
                </a:prstGeom>
                <a:effectLst>
                  <a:outerShdw sx="100000" sy="100000" kx="0" ky="0" algn="b" rotWithShape="0" blurRad="50800" dist="25400" dir="5400000">
                    <a:srgbClr val="000000">
                      <a:alpha val="38000"/>
                    </a:srgbClr>
                  </a:outerShdw>
                </a:effectLst>
              </p:spPr>
            </p:pic>
            <p:pic>
              <p:nvPicPr>
                <p:cNvPr id="1141" name=""/>
                <p:cNvPicPr>
                  <a:picLocks noChangeAspect="0"/>
                </p:cNvPicPr>
                <p:nvPr/>
              </p:nvPicPr>
              <p:blipFill>
                <a:blip r:embed="rId7">
                  <a:extLst/>
                </a:blip>
                <a:stretch>
                  <a:fillRect/>
                </a:stretch>
              </p:blipFill>
              <p:spPr>
                <a:xfrm rot="10800000">
                  <a:off x="29492" y="5249038"/>
                  <a:ext cx="908567" cy="38101"/>
                </a:xfrm>
                <a:prstGeom prst="rect">
                  <a:avLst/>
                </a:prstGeom>
                <a:effectLst>
                  <a:outerShdw sx="100000" sy="100000" kx="0" ky="0" algn="b" rotWithShape="0" blurRad="50800" dist="25400" dir="5400000">
                    <a:srgbClr val="000000">
                      <a:alpha val="38000"/>
                    </a:srgbClr>
                  </a:outerShdw>
                </a:effectLst>
              </p:spPr>
            </p:pic>
            <p:sp>
              <p:nvSpPr>
                <p:cNvPr id="1142" name="Shape 1142"/>
                <p:cNvSpPr/>
                <p:nvPr/>
              </p:nvSpPr>
              <p:spPr>
                <a:xfrm>
                  <a:off x="928432" y="4867999"/>
                  <a:ext cx="2472860" cy="703094"/>
                </a:xfrm>
                <a:prstGeom prst="roundRect">
                  <a:avLst>
                    <a:gd name="adj" fmla="val 40172"/>
                  </a:avLst>
                </a:prstGeom>
                <a:solidFill>
                  <a:schemeClr val="accent6"/>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元数据</a:t>
                  </a:r>
                </a:p>
              </p:txBody>
            </p:sp>
          </p:grpSp>
        </p:grpSp>
        <p:sp>
          <p:nvSpPr>
            <p:cNvPr id="1145" name="Shape 1145"/>
            <p:cNvSpPr/>
            <p:nvPr/>
          </p:nvSpPr>
          <p:spPr>
            <a:xfrm>
              <a:off x="4895281" y="2432395"/>
              <a:ext cx="1793749" cy="9561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defTabSz="584200">
                <a:lnSpc>
                  <a:spcPct val="90000"/>
                </a:lnSpc>
                <a:defRPr sz="6500">
                  <a:solidFill>
                    <a:schemeClr val="accent1">
                      <a:satOff val="-4409"/>
                      <a:lumOff val="-10509"/>
                    </a:schemeClr>
                  </a:solidFill>
                  <a:latin typeface="헤드라인A"/>
                  <a:ea typeface="헤드라인A"/>
                  <a:cs typeface="헤드라인A"/>
                  <a:sym typeface="헤드라인A"/>
                </a:defRPr>
              </a:lvl1pPr>
            </a:lstStyle>
            <a:p>
              <a:pPr>
                <a:defRPr>
                  <a:solidFill>
                    <a:srgbClr val="000000"/>
                  </a:solidFill>
                </a:defRPr>
              </a:pPr>
              <a:r>
                <a:rPr>
                  <a:solidFill>
                    <a:schemeClr val="accent1">
                      <a:satOff val="-4409"/>
                      <a:lumOff val="-10509"/>
                    </a:schemeClr>
                  </a:solidFill>
                </a:rPr>
                <a:t>契约</a:t>
              </a:r>
            </a:p>
          </p:txBody>
        </p:sp>
      </p:gr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48" name="Shape 1148"/>
          <p:cNvSpPr/>
          <p:nvPr/>
        </p:nvSpPr>
        <p:spPr>
          <a:xfrm>
            <a:off x="1033004" y="220422"/>
            <a:ext cx="15159734" cy="8778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900"/>
            </a:pPr>
            <a:r>
              <a:t>{</a:t>
            </a:r>
          </a:p>
          <a:p>
            <a:pPr>
              <a:defRPr sz="2900"/>
            </a:pPr>
            <a:r>
              <a:t>  "</a:t>
            </a:r>
            <a:r>
              <a:rPr b="1" sz="4800">
                <a:solidFill>
                  <a:schemeClr val="accent2">
                    <a:satOff val="-4966"/>
                    <a:lumOff val="-10549"/>
                  </a:schemeClr>
                </a:solidFill>
              </a:rPr>
              <a:t>provider</a:t>
            </a:r>
            <a:r>
              <a:t>":     {  "name": “Service Provider"   },</a:t>
            </a:r>
          </a:p>
          <a:p>
            <a:pPr>
              <a:defRPr sz="2900"/>
            </a:pPr>
            <a:r>
              <a:t>  "</a:t>
            </a:r>
            <a:r>
              <a:rPr b="1" sz="4800">
                <a:solidFill>
                  <a:schemeClr val="accent2">
                    <a:satOff val="-4966"/>
                    <a:lumOff val="-10549"/>
                  </a:schemeClr>
                </a:solidFill>
              </a:rPr>
              <a:t>consumer</a:t>
            </a:r>
            <a:r>
              <a:t>": { "name": “Service Consumer” },</a:t>
            </a:r>
          </a:p>
          <a:p>
            <a:pPr>
              <a:defRPr sz="2900"/>
            </a:pPr>
            <a:r>
              <a:t>  "</a:t>
            </a:r>
            <a:r>
              <a:rPr b="1" sz="4800">
                <a:solidFill>
                  <a:schemeClr val="accent2">
                    <a:satOff val="-4966"/>
                    <a:lumOff val="-10549"/>
                  </a:schemeClr>
                </a:solidFill>
              </a:rPr>
              <a:t>interactions</a:t>
            </a:r>
            <a:r>
              <a:t>": [</a:t>
            </a:r>
          </a:p>
          <a:p>
            <a:pPr>
              <a:defRPr sz="2900"/>
            </a:pPr>
            <a:r>
              <a:t>    {</a:t>
            </a:r>
          </a:p>
          <a:p>
            <a:pPr>
              <a:defRPr sz="2900"/>
            </a:pPr>
            <a:r>
              <a:t>      "</a:t>
            </a:r>
            <a:r>
              <a:rPr b="1">
                <a:solidFill>
                  <a:schemeClr val="accent2">
                    <a:satOff val="-4966"/>
                    <a:lumOff val="-10549"/>
                  </a:schemeClr>
                </a:solidFill>
              </a:rPr>
              <a:t>request</a:t>
            </a:r>
            <a:r>
              <a:t>": {</a:t>
            </a:r>
          </a:p>
          <a:p>
            <a:pPr>
              <a:defRPr sz="2900"/>
            </a:pPr>
            <a:r>
              <a:t>          "method": "get",</a:t>
            </a:r>
          </a:p>
          <a:p>
            <a:pPr>
              <a:defRPr sz="2900"/>
            </a:pPr>
            <a:r>
              <a:t>          "path": “/customers" },</a:t>
            </a:r>
          </a:p>
          <a:p>
            <a:pPr>
              <a:defRPr sz="2900"/>
            </a:pPr>
            <a:r>
              <a:t>      "</a:t>
            </a:r>
            <a:r>
              <a:rPr b="1">
                <a:solidFill>
                  <a:schemeClr val="accent2">
                    <a:satOff val="-4966"/>
                    <a:lumOff val="-10549"/>
                  </a:schemeClr>
                </a:solidFill>
              </a:rPr>
              <a:t>response</a:t>
            </a:r>
            <a:r>
              <a:t>": {</a:t>
            </a:r>
          </a:p>
          <a:p>
            <a:pPr>
              <a:defRPr sz="2900"/>
            </a:pPr>
            <a:r>
              <a:t>          "status": 200,</a:t>
            </a:r>
          </a:p>
          <a:p>
            <a:pPr>
              <a:defRPr sz="2900"/>
            </a:pPr>
            <a:r>
              <a:t>          "headers": { "Content-Type": “application/json" },</a:t>
            </a:r>
          </a:p>
          <a:p>
            <a:pPr>
              <a:defRPr sz="2900"/>
            </a:pPr>
            <a:r>
              <a:t>          "body": {……}       </a:t>
            </a:r>
          </a:p>
          <a:p>
            <a:pPr>
              <a:defRPr sz="2900"/>
            </a:pPr>
            <a:r>
              <a:t>       }</a:t>
            </a:r>
          </a:p>
          <a:p>
            <a:pPr>
              <a:defRPr sz="2900"/>
            </a:pPr>
            <a:r>
              <a:t>    }</a:t>
            </a:r>
          </a:p>
          <a:p>
            <a:pPr>
              <a:defRPr sz="2900"/>
            </a:pPr>
            <a:r>
              <a:t>  ],</a:t>
            </a:r>
          </a:p>
          <a:p>
            <a:pPr>
              <a:defRPr sz="2900"/>
            </a:pPr>
            <a:r>
              <a:t>  "metadata": { "pactSpecificationVersion": “1.0.0" }</a:t>
            </a:r>
          </a:p>
          <a:p>
            <a:pPr>
              <a:defRPr sz="2900"/>
            </a:pPr>
            <a:r>
              <a:t>}</a:t>
            </a:r>
          </a:p>
        </p:txBody>
      </p:sp>
      <p:sp>
        <p:nvSpPr>
          <p:cNvPr id="1149" name="Shape 1149"/>
          <p:cNvSpPr/>
          <p:nvPr/>
        </p:nvSpPr>
        <p:spPr>
          <a:xfrm>
            <a:off x="9243524" y="649317"/>
            <a:ext cx="975529" cy="94567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1</a:t>
            </a:r>
          </a:p>
        </p:txBody>
      </p:sp>
      <p:sp>
        <p:nvSpPr>
          <p:cNvPr id="1150" name="Shape 1150"/>
          <p:cNvSpPr/>
          <p:nvPr/>
        </p:nvSpPr>
        <p:spPr>
          <a:xfrm>
            <a:off x="9243524" y="1566610"/>
            <a:ext cx="975529" cy="94567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2</a:t>
            </a:r>
          </a:p>
        </p:txBody>
      </p:sp>
      <p:sp>
        <p:nvSpPr>
          <p:cNvPr id="1151" name="Shape 1151"/>
          <p:cNvSpPr/>
          <p:nvPr/>
        </p:nvSpPr>
        <p:spPr>
          <a:xfrm>
            <a:off x="9243524" y="2455321"/>
            <a:ext cx="975529" cy="945674"/>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3</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lt" backwards="0">
                                    <p:tmAbs val="0"/>
                                  </p:iterate>
                                  <p:childTnLst>
                                    <p:set>
                                      <p:cBhvr>
                                        <p:cTn id="6" fill="hold"/>
                                        <p:tgtEl>
                                          <p:spTgt spid="1149"/>
                                        </p:tgtEl>
                                        <p:attrNameLst>
                                          <p:attrName>style.visibility</p:attrName>
                                        </p:attrNameLst>
                                      </p:cBhvr>
                                      <p:to>
                                        <p:strVal val="visible"/>
                                      </p:to>
                                    </p:set>
                                    <p:anim calcmode="lin" valueType="num">
                                      <p:cBhvr>
                                        <p:cTn id="7" dur="600" fill="hold"/>
                                        <p:tgtEl>
                                          <p:spTgt spid="1149"/>
                                        </p:tgtEl>
                                        <p:attrNameLst>
                                          <p:attrName>ppt_x</p:attrName>
                                        </p:attrNameLst>
                                      </p:cBhvr>
                                      <p:tavLst>
                                        <p:tav tm="0">
                                          <p:val>
                                            <p:strVal val="0-#ppt_w/2"/>
                                          </p:val>
                                        </p:tav>
                                        <p:tav tm="100000">
                                          <p:val>
                                            <p:strVal val="#ppt_x"/>
                                          </p:val>
                                        </p:tav>
                                      </p:tavLst>
                                    </p:anim>
                                    <p:anim calcmode="lin" valueType="num">
                                      <p:cBhvr>
                                        <p:cTn id="8" dur="600" fill="hold"/>
                                        <p:tgtEl>
                                          <p:spTgt spid="1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lt" backwards="0">
                                    <p:tmAbs val="0"/>
                                  </p:iterate>
                                  <p:childTnLst>
                                    <p:set>
                                      <p:cBhvr>
                                        <p:cTn id="12" fill="hold"/>
                                        <p:tgtEl>
                                          <p:spTgt spid="1150"/>
                                        </p:tgtEl>
                                        <p:attrNameLst>
                                          <p:attrName>style.visibility</p:attrName>
                                        </p:attrNameLst>
                                      </p:cBhvr>
                                      <p:to>
                                        <p:strVal val="visible"/>
                                      </p:to>
                                    </p:set>
                                    <p:anim calcmode="lin" valueType="num">
                                      <p:cBhvr>
                                        <p:cTn id="13" dur="500" fill="hold"/>
                                        <p:tgtEl>
                                          <p:spTgt spid="1150"/>
                                        </p:tgtEl>
                                        <p:attrNameLst>
                                          <p:attrName>ppt_x</p:attrName>
                                        </p:attrNameLst>
                                      </p:cBhvr>
                                      <p:tavLst>
                                        <p:tav tm="0">
                                          <p:val>
                                            <p:strVal val="0-#ppt_w/2"/>
                                          </p:val>
                                        </p:tav>
                                        <p:tav tm="100000">
                                          <p:val>
                                            <p:strVal val="#ppt_x"/>
                                          </p:val>
                                        </p:tav>
                                      </p:tavLst>
                                    </p:anim>
                                    <p:anim calcmode="lin" valueType="num">
                                      <p:cBhvr>
                                        <p:cTn id="14" dur="500" fill="hold"/>
                                        <p:tgtEl>
                                          <p:spTgt spid="115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lt" backwards="0">
                                    <p:tmAbs val="0"/>
                                  </p:iterate>
                                  <p:childTnLst>
                                    <p:set>
                                      <p:cBhvr>
                                        <p:cTn id="18" fill="hold"/>
                                        <p:tgtEl>
                                          <p:spTgt spid="1151"/>
                                        </p:tgtEl>
                                        <p:attrNameLst>
                                          <p:attrName>style.visibility</p:attrName>
                                        </p:attrNameLst>
                                      </p:cBhvr>
                                      <p:to>
                                        <p:strVal val="visible"/>
                                      </p:to>
                                    </p:set>
                                    <p:anim calcmode="lin" valueType="num">
                                      <p:cBhvr>
                                        <p:cTn id="19" dur="500" fill="hold"/>
                                        <p:tgtEl>
                                          <p:spTgt spid="1151"/>
                                        </p:tgtEl>
                                        <p:attrNameLst>
                                          <p:attrName>ppt_x</p:attrName>
                                        </p:attrNameLst>
                                      </p:cBhvr>
                                      <p:tavLst>
                                        <p:tav tm="0">
                                          <p:val>
                                            <p:strVal val="0-#ppt_w/2"/>
                                          </p:val>
                                        </p:tav>
                                        <p:tav tm="100000">
                                          <p:val>
                                            <p:strVal val="#ppt_x"/>
                                          </p:val>
                                        </p:tav>
                                      </p:tavLst>
                                    </p:anim>
                                    <p:anim calcmode="lin" valueType="num">
                                      <p:cBhvr>
                                        <p:cTn id="20" dur="500" fill="hold"/>
                                        <p:tgtEl>
                                          <p:spTgt spid="11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51" grpId="3"/>
      <p:bldP build="whole" bldLvl="1" animBg="1" rev="0" advAuto="0" spid="1149" grpId="1"/>
      <p:bldP build="whole" bldLvl="1" animBg="1" rev="0" advAuto="0" spid="1150"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a:defRPr i="1"/>
            </a:pPr>
            <a:r>
              <a:rPr i="0"/>
              <a:t>CRM</a:t>
            </a:r>
          </a:p>
        </p:txBody>
      </p:sp>
      <p:sp>
        <p:nvSpPr>
          <p:cNvPr id="416" name="Shape 41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19" name="Group 419"/>
          <p:cNvGrpSpPr/>
          <p:nvPr/>
        </p:nvGrpSpPr>
        <p:grpSpPr>
          <a:xfrm>
            <a:off x="8230429" y="4484268"/>
            <a:ext cx="4323956" cy="2316577"/>
            <a:chOff x="0" y="0"/>
            <a:chExt cx="4323955" cy="2316575"/>
          </a:xfrm>
        </p:grpSpPr>
        <p:pic>
          <p:nvPicPr>
            <p:cNvPr id="417" name="pasted-image.png"/>
            <p:cNvPicPr>
              <a:picLocks noChangeAspect="1"/>
            </p:cNvPicPr>
            <p:nvPr/>
          </p:nvPicPr>
          <p:blipFill>
            <a:blip r:embed="rId2">
              <a:extLst/>
            </a:blip>
            <a:stretch>
              <a:fillRect/>
            </a:stretch>
          </p:blipFill>
          <p:spPr>
            <a:xfrm>
              <a:off x="0" y="68213"/>
              <a:ext cx="2248363" cy="2248363"/>
            </a:xfrm>
            <a:prstGeom prst="rect">
              <a:avLst/>
            </a:prstGeom>
            <a:ln w="12700" cap="flat">
              <a:noFill/>
              <a:miter lim="400000"/>
            </a:ln>
            <a:effectLst/>
          </p:spPr>
        </p:pic>
        <p:pic>
          <p:nvPicPr>
            <p:cNvPr id="418" name="pasted-image.png"/>
            <p:cNvPicPr>
              <a:picLocks noChangeAspect="1"/>
            </p:cNvPicPr>
            <p:nvPr/>
          </p:nvPicPr>
          <p:blipFill>
            <a:blip r:embed="rId2">
              <a:extLst/>
            </a:blip>
            <a:stretch>
              <a:fillRect/>
            </a:stretch>
          </p:blipFill>
          <p:spPr>
            <a:xfrm>
              <a:off x="2030625" y="0"/>
              <a:ext cx="2293331" cy="2293330"/>
            </a:xfrm>
            <a:prstGeom prst="rect">
              <a:avLst/>
            </a:prstGeom>
            <a:ln w="12700" cap="flat">
              <a:noFill/>
              <a:miter lim="400000"/>
            </a:ln>
            <a:effectLst/>
          </p:spPr>
        </p:pic>
      </p:grpSp>
      <p:sp>
        <p:nvSpPr>
          <p:cNvPr id="420" name="Shape 420"/>
          <p:cNvSpPr/>
          <p:nvPr/>
        </p:nvSpPr>
        <p:spPr>
          <a:xfrm>
            <a:off x="6253467" y="5051776"/>
            <a:ext cx="1399393" cy="1"/>
          </a:xfrm>
          <a:prstGeom prst="line">
            <a:avLst/>
          </a:prstGeom>
          <a:ln w="1270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421" name="Shape 421"/>
          <p:cNvSpPr/>
          <p:nvPr/>
        </p:nvSpPr>
        <p:spPr>
          <a:xfrm flipH="1">
            <a:off x="6133836" y="6233336"/>
            <a:ext cx="1399393" cy="1"/>
          </a:xfrm>
          <a:prstGeom prst="line">
            <a:avLst/>
          </a:prstGeom>
          <a:ln w="127000">
            <a:solidFill>
              <a:schemeClr val="accent1"/>
            </a:solidFill>
            <a:bevel/>
            <a:tailEnd type="triangle"/>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422" name="Shape 422"/>
          <p:cNvSpPr/>
          <p:nvPr/>
        </p:nvSpPr>
        <p:spPr>
          <a:xfrm>
            <a:off x="1164429" y="3288918"/>
            <a:ext cx="3509434" cy="4707276"/>
          </a:xfrm>
          <a:prstGeom prst="roundRect">
            <a:avLst>
              <a:gd name="adj" fmla="val 18326"/>
            </a:avLst>
          </a:prstGeom>
          <a:solidFill>
            <a:schemeClr val="accent1">
              <a:satOff val="-4409"/>
              <a:lumOff val="-10509"/>
              <a:alpha val="72934"/>
            </a:schemeClr>
          </a:solidFill>
          <a:ln w="12700">
            <a:miter lim="400000"/>
          </a:ln>
          <a:effectLst>
            <a:outerShdw sx="100000" sy="100000" kx="0" ky="0" algn="b" rotWithShape="0" blurRad="127000" dist="25400" dir="5400000">
              <a:srgbClr val="000000">
                <a:alpha val="27706"/>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CRM</a:t>
            </a:r>
          </a:p>
        </p:txBody>
      </p:sp>
      <p:sp>
        <p:nvSpPr>
          <p:cNvPr id="423" name="Shape 423"/>
          <p:cNvSpPr/>
          <p:nvPr/>
        </p:nvSpPr>
        <p:spPr>
          <a:xfrm>
            <a:off x="1758814" y="4010402"/>
            <a:ext cx="2309511" cy="771692"/>
          </a:xfrm>
          <a:prstGeom prst="rect">
            <a:avLst/>
          </a:prstGeom>
          <a:solidFill>
            <a:schemeClr val="accent2"/>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400">
                <a:solidFill>
                  <a:srgbClr val="FFFFFF"/>
                </a:solidFill>
              </a:defRPr>
            </a:lvl1pPr>
          </a:lstStyle>
          <a:p>
            <a:pPr/>
            <a:r>
              <a:t>用户界面层</a:t>
            </a:r>
          </a:p>
        </p:txBody>
      </p:sp>
      <p:sp>
        <p:nvSpPr>
          <p:cNvPr id="424" name="Shape 424"/>
          <p:cNvSpPr/>
          <p:nvPr/>
        </p:nvSpPr>
        <p:spPr>
          <a:xfrm>
            <a:off x="1758814" y="5256711"/>
            <a:ext cx="2309511" cy="771691"/>
          </a:xfrm>
          <a:prstGeom prst="rect">
            <a:avLst/>
          </a:prstGeom>
          <a:solidFill>
            <a:schemeClr val="accent6">
              <a:satOff val="-35873"/>
              <a:lumOff val="-12431"/>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p>
            <a:pPr algn="ctr">
              <a:defRPr b="1" sz="3100">
                <a:solidFill>
                  <a:srgbClr val="FFFFFF"/>
                </a:solidFill>
              </a:defRPr>
            </a:pPr>
            <a:r>
              <a:rPr sz="3400"/>
              <a:t>业务</a:t>
            </a:r>
            <a:r>
              <a:rPr sz="3300"/>
              <a:t>逻辑层</a:t>
            </a:r>
          </a:p>
        </p:txBody>
      </p:sp>
      <p:sp>
        <p:nvSpPr>
          <p:cNvPr id="425" name="Shape 425"/>
          <p:cNvSpPr/>
          <p:nvPr/>
        </p:nvSpPr>
        <p:spPr>
          <a:xfrm>
            <a:off x="1771516" y="6503019"/>
            <a:ext cx="2309512" cy="771692"/>
          </a:xfrm>
          <a:prstGeom prst="rect">
            <a:avLst/>
          </a:prstGeom>
          <a:solidFill>
            <a:schemeClr val="accent4"/>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400">
                <a:solidFill>
                  <a:srgbClr val="FFFFFF"/>
                </a:solidFill>
              </a:defRPr>
            </a:lvl1pPr>
          </a:lstStyle>
          <a:p>
            <a:pPr/>
            <a:r>
              <a:t>数据访问层</a:t>
            </a:r>
          </a:p>
        </p:txBody>
      </p:sp>
      <p:grpSp>
        <p:nvGrpSpPr>
          <p:cNvPr id="430" name="Group 430"/>
          <p:cNvGrpSpPr/>
          <p:nvPr/>
        </p:nvGrpSpPr>
        <p:grpSpPr>
          <a:xfrm>
            <a:off x="1606606" y="2761638"/>
            <a:ext cx="3509435" cy="4707277"/>
            <a:chOff x="0" y="0"/>
            <a:chExt cx="3509433" cy="4707275"/>
          </a:xfrm>
        </p:grpSpPr>
        <p:sp>
          <p:nvSpPr>
            <p:cNvPr id="426" name="Shape 426"/>
            <p:cNvSpPr/>
            <p:nvPr/>
          </p:nvSpPr>
          <p:spPr>
            <a:xfrm>
              <a:off x="0" y="0"/>
              <a:ext cx="3509434" cy="4707276"/>
            </a:xfrm>
            <a:prstGeom prst="roundRect">
              <a:avLst>
                <a:gd name="adj" fmla="val 18326"/>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CRM</a:t>
              </a:r>
            </a:p>
          </p:txBody>
        </p:sp>
        <p:sp>
          <p:nvSpPr>
            <p:cNvPr id="427" name="Shape 427"/>
            <p:cNvSpPr/>
            <p:nvPr/>
          </p:nvSpPr>
          <p:spPr>
            <a:xfrm>
              <a:off x="594384" y="721484"/>
              <a:ext cx="2309512" cy="771691"/>
            </a:xfrm>
            <a:prstGeom prst="rect">
              <a:avLst/>
            </a:prstGeom>
            <a:solidFill>
              <a:schemeClr val="accent2"/>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400">
                  <a:solidFill>
                    <a:srgbClr val="FFFFFF"/>
                  </a:solidFill>
                </a:defRPr>
              </a:lvl1pPr>
            </a:lstStyle>
            <a:p>
              <a:pPr/>
              <a:r>
                <a:t>用户界面层</a:t>
              </a:r>
            </a:p>
          </p:txBody>
        </p:sp>
        <p:sp>
          <p:nvSpPr>
            <p:cNvPr id="428" name="Shape 428"/>
            <p:cNvSpPr/>
            <p:nvPr/>
          </p:nvSpPr>
          <p:spPr>
            <a:xfrm>
              <a:off x="594384" y="1967792"/>
              <a:ext cx="2309512" cy="771692"/>
            </a:xfrm>
            <a:prstGeom prst="rect">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b="1" sz="3100">
                  <a:solidFill>
                    <a:srgbClr val="FFFFFF"/>
                  </a:solidFill>
                </a:defRPr>
              </a:pPr>
              <a:r>
                <a:rPr sz="3400"/>
                <a:t>业务</a:t>
              </a:r>
              <a:r>
                <a:rPr sz="3300"/>
                <a:t>逻辑层</a:t>
              </a:r>
            </a:p>
          </p:txBody>
        </p:sp>
        <p:sp>
          <p:nvSpPr>
            <p:cNvPr id="429" name="Shape 429"/>
            <p:cNvSpPr/>
            <p:nvPr/>
          </p:nvSpPr>
          <p:spPr>
            <a:xfrm>
              <a:off x="607087" y="3214100"/>
              <a:ext cx="2309512" cy="771692"/>
            </a:xfrm>
            <a:prstGeom prst="rect">
              <a:avLst/>
            </a:prstGeom>
            <a:solidFill>
              <a:schemeClr val="accent4"/>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400">
                  <a:solidFill>
                    <a:srgbClr val="FFFFFF"/>
                  </a:solidFill>
                </a:defRPr>
              </a:lvl1pPr>
            </a:lstStyle>
            <a:p>
              <a:pPr/>
              <a:r>
                <a:t>数据访问层</a:t>
              </a:r>
            </a:p>
          </p:txBody>
        </p:sp>
      </p:gr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53" name="Shape 1153"/>
          <p:cNvSpPr/>
          <p:nvPr/>
        </p:nvSpPr>
        <p:spPr>
          <a:xfrm>
            <a:off x="1534935" y="3437273"/>
            <a:ext cx="7030825" cy="1367464"/>
          </a:xfrm>
          <a:prstGeom prst="rect">
            <a:avLst/>
          </a:prstGeom>
          <a:solidFill>
            <a:srgbClr val="FFFFFF"/>
          </a:solidFill>
          <a:ln w="76200">
            <a:solidFill>
              <a:schemeClr val="accent2"/>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1154" name="Shape 1154"/>
          <p:cNvSpPr/>
          <p:nvPr/>
        </p:nvSpPr>
        <p:spPr>
          <a:xfrm>
            <a:off x="1033004" y="220422"/>
            <a:ext cx="15159734" cy="8778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900"/>
            </a:pPr>
            <a:r>
              <a:t>{</a:t>
            </a:r>
          </a:p>
          <a:p>
            <a:pPr>
              <a:defRPr sz="2900"/>
            </a:pPr>
            <a:r>
              <a:t>  "</a:t>
            </a:r>
            <a:r>
              <a:rPr b="1" sz="4800">
                <a:solidFill>
                  <a:schemeClr val="accent2">
                    <a:satOff val="-4966"/>
                    <a:lumOff val="-10549"/>
                  </a:schemeClr>
                </a:solidFill>
              </a:rPr>
              <a:t>provider</a:t>
            </a:r>
            <a:r>
              <a:t>":     {  "name": “Service Provider"   },</a:t>
            </a:r>
          </a:p>
          <a:p>
            <a:pPr>
              <a:defRPr sz="2900"/>
            </a:pPr>
            <a:r>
              <a:t>  "</a:t>
            </a:r>
            <a:r>
              <a:rPr b="1" sz="4800">
                <a:solidFill>
                  <a:schemeClr val="accent2">
                    <a:satOff val="-4966"/>
                    <a:lumOff val="-10549"/>
                  </a:schemeClr>
                </a:solidFill>
              </a:rPr>
              <a:t>consumer</a:t>
            </a:r>
            <a:r>
              <a:t>": { "name": “Service Consumer” },</a:t>
            </a:r>
          </a:p>
          <a:p>
            <a:pPr>
              <a:defRPr sz="2900"/>
            </a:pPr>
            <a:r>
              <a:t>  "</a:t>
            </a:r>
            <a:r>
              <a:rPr b="1" sz="4800">
                <a:solidFill>
                  <a:schemeClr val="accent2">
                    <a:satOff val="-4966"/>
                    <a:lumOff val="-10549"/>
                  </a:schemeClr>
                </a:solidFill>
              </a:rPr>
              <a:t>interactions</a:t>
            </a:r>
            <a:r>
              <a:t>": [</a:t>
            </a:r>
          </a:p>
          <a:p>
            <a:pPr>
              <a:defRPr sz="2900"/>
            </a:pPr>
            <a:r>
              <a:t>    {</a:t>
            </a:r>
          </a:p>
          <a:p>
            <a:pPr>
              <a:defRPr sz="2900"/>
            </a:pPr>
            <a:r>
              <a:t>      "</a:t>
            </a:r>
            <a:r>
              <a:rPr b="1">
                <a:solidFill>
                  <a:schemeClr val="accent2">
                    <a:satOff val="-4966"/>
                    <a:lumOff val="-10549"/>
                  </a:schemeClr>
                </a:solidFill>
              </a:rPr>
              <a:t>request</a:t>
            </a:r>
            <a:r>
              <a:t>": {</a:t>
            </a:r>
          </a:p>
          <a:p>
            <a:pPr>
              <a:defRPr sz="2900"/>
            </a:pPr>
            <a:r>
              <a:t>          "method": "get",</a:t>
            </a:r>
          </a:p>
          <a:p>
            <a:pPr>
              <a:defRPr sz="2900"/>
            </a:pPr>
            <a:r>
              <a:t>          "path": “/customers" },</a:t>
            </a:r>
          </a:p>
          <a:p>
            <a:pPr>
              <a:defRPr sz="2900"/>
            </a:pPr>
            <a:r>
              <a:t>      "</a:t>
            </a:r>
            <a:r>
              <a:rPr b="1">
                <a:solidFill>
                  <a:schemeClr val="accent2">
                    <a:satOff val="-4966"/>
                    <a:lumOff val="-10549"/>
                  </a:schemeClr>
                </a:solidFill>
              </a:rPr>
              <a:t>response</a:t>
            </a:r>
            <a:r>
              <a:t>": {</a:t>
            </a:r>
          </a:p>
          <a:p>
            <a:pPr>
              <a:defRPr sz="2900"/>
            </a:pPr>
            <a:r>
              <a:t>          "status": 200,</a:t>
            </a:r>
          </a:p>
          <a:p>
            <a:pPr>
              <a:defRPr sz="2900"/>
            </a:pPr>
            <a:r>
              <a:t>          "headers": { "Content-Type": “application/json" },</a:t>
            </a:r>
          </a:p>
          <a:p>
            <a:pPr>
              <a:defRPr sz="2900"/>
            </a:pPr>
            <a:r>
              <a:t>          "body": {……}       </a:t>
            </a:r>
          </a:p>
          <a:p>
            <a:pPr>
              <a:defRPr sz="2900"/>
            </a:pPr>
            <a:r>
              <a:t>       }</a:t>
            </a:r>
          </a:p>
          <a:p>
            <a:pPr>
              <a:defRPr sz="2900"/>
            </a:pPr>
            <a:r>
              <a:t>    }</a:t>
            </a:r>
          </a:p>
          <a:p>
            <a:pPr>
              <a:defRPr sz="2900"/>
            </a:pPr>
            <a:r>
              <a:t>  ],</a:t>
            </a:r>
          </a:p>
          <a:p>
            <a:pPr>
              <a:defRPr sz="2900"/>
            </a:pPr>
            <a:r>
              <a:t>  "metadata": { "pactSpecificationVersion": “1.0.0" }</a:t>
            </a:r>
          </a:p>
          <a:p>
            <a:pPr>
              <a:defRPr sz="2900"/>
            </a:pPr>
            <a:r>
              <a:t>}</a:t>
            </a:r>
          </a:p>
        </p:txBody>
      </p:sp>
      <p:sp>
        <p:nvSpPr>
          <p:cNvPr id="1155" name="Shape 1155"/>
          <p:cNvSpPr/>
          <p:nvPr/>
        </p:nvSpPr>
        <p:spPr>
          <a:xfrm>
            <a:off x="9243524" y="2210926"/>
            <a:ext cx="975529" cy="945673"/>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3</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157" name="Shape 1157"/>
          <p:cNvSpPr/>
          <p:nvPr/>
        </p:nvSpPr>
        <p:spPr>
          <a:xfrm>
            <a:off x="1490499" y="4948082"/>
            <a:ext cx="8131386" cy="1739958"/>
          </a:xfrm>
          <a:prstGeom prst="rect">
            <a:avLst/>
          </a:prstGeom>
          <a:solidFill>
            <a:srgbClr val="FFFFFF"/>
          </a:solidFill>
          <a:ln w="76200">
            <a:solidFill>
              <a:schemeClr val="accent2"/>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1158" name="Shape 1158"/>
          <p:cNvSpPr/>
          <p:nvPr/>
        </p:nvSpPr>
        <p:spPr>
          <a:xfrm>
            <a:off x="1033004" y="220422"/>
            <a:ext cx="15159734" cy="87787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900"/>
            </a:pPr>
            <a:r>
              <a:t>{</a:t>
            </a:r>
          </a:p>
          <a:p>
            <a:pPr>
              <a:defRPr sz="2900"/>
            </a:pPr>
            <a:r>
              <a:t>  "</a:t>
            </a:r>
            <a:r>
              <a:rPr b="1" sz="4800">
                <a:solidFill>
                  <a:schemeClr val="accent2">
                    <a:satOff val="-4966"/>
                    <a:lumOff val="-10549"/>
                  </a:schemeClr>
                </a:solidFill>
              </a:rPr>
              <a:t>provider</a:t>
            </a:r>
            <a:r>
              <a:t>":     {  "name": “Service Provider"   },</a:t>
            </a:r>
          </a:p>
          <a:p>
            <a:pPr>
              <a:defRPr sz="2900"/>
            </a:pPr>
            <a:r>
              <a:t>  "</a:t>
            </a:r>
            <a:r>
              <a:rPr b="1" sz="4800">
                <a:solidFill>
                  <a:schemeClr val="accent2">
                    <a:satOff val="-4966"/>
                    <a:lumOff val="-10549"/>
                  </a:schemeClr>
                </a:solidFill>
              </a:rPr>
              <a:t>consumer</a:t>
            </a:r>
            <a:r>
              <a:t>": { "name": “Service Consumer” },</a:t>
            </a:r>
          </a:p>
          <a:p>
            <a:pPr>
              <a:defRPr sz="2900"/>
            </a:pPr>
            <a:r>
              <a:t>  "</a:t>
            </a:r>
            <a:r>
              <a:rPr b="1" sz="4800">
                <a:solidFill>
                  <a:schemeClr val="accent2">
                    <a:satOff val="-4966"/>
                    <a:lumOff val="-10549"/>
                  </a:schemeClr>
                </a:solidFill>
              </a:rPr>
              <a:t>interactions</a:t>
            </a:r>
            <a:r>
              <a:t>": [</a:t>
            </a:r>
          </a:p>
          <a:p>
            <a:pPr>
              <a:defRPr sz="2900"/>
            </a:pPr>
            <a:r>
              <a:t>    {</a:t>
            </a:r>
          </a:p>
          <a:p>
            <a:pPr>
              <a:defRPr sz="2900"/>
            </a:pPr>
            <a:r>
              <a:t>      "</a:t>
            </a:r>
            <a:r>
              <a:rPr b="1">
                <a:solidFill>
                  <a:schemeClr val="accent2">
                    <a:satOff val="-4966"/>
                    <a:lumOff val="-10549"/>
                  </a:schemeClr>
                </a:solidFill>
              </a:rPr>
              <a:t>request</a:t>
            </a:r>
            <a:r>
              <a:t>": {</a:t>
            </a:r>
          </a:p>
          <a:p>
            <a:pPr>
              <a:defRPr sz="2900"/>
            </a:pPr>
            <a:r>
              <a:t>          "method": "get",</a:t>
            </a:r>
          </a:p>
          <a:p>
            <a:pPr>
              <a:defRPr sz="2900"/>
            </a:pPr>
            <a:r>
              <a:t>          "path": “/customers" },</a:t>
            </a:r>
          </a:p>
          <a:p>
            <a:pPr>
              <a:defRPr sz="2900"/>
            </a:pPr>
            <a:r>
              <a:t>      "</a:t>
            </a:r>
            <a:r>
              <a:rPr b="1">
                <a:solidFill>
                  <a:schemeClr val="accent2">
                    <a:satOff val="-4966"/>
                    <a:lumOff val="-10549"/>
                  </a:schemeClr>
                </a:solidFill>
              </a:rPr>
              <a:t>response</a:t>
            </a:r>
            <a:r>
              <a:t>": {</a:t>
            </a:r>
          </a:p>
          <a:p>
            <a:pPr>
              <a:defRPr sz="2900"/>
            </a:pPr>
            <a:r>
              <a:t>          "status": 200,</a:t>
            </a:r>
          </a:p>
          <a:p>
            <a:pPr>
              <a:defRPr sz="2900"/>
            </a:pPr>
            <a:r>
              <a:t>          "headers": { "Content-Type": “application/json" },</a:t>
            </a:r>
          </a:p>
          <a:p>
            <a:pPr>
              <a:defRPr sz="2900"/>
            </a:pPr>
            <a:r>
              <a:t>          "body": {……}       </a:t>
            </a:r>
          </a:p>
          <a:p>
            <a:pPr>
              <a:defRPr sz="2900"/>
            </a:pPr>
            <a:r>
              <a:t>       }</a:t>
            </a:r>
          </a:p>
          <a:p>
            <a:pPr>
              <a:defRPr sz="2900"/>
            </a:pPr>
            <a:r>
              <a:t>    }</a:t>
            </a:r>
          </a:p>
          <a:p>
            <a:pPr>
              <a:defRPr sz="2900"/>
            </a:pPr>
            <a:r>
              <a:t>  ],</a:t>
            </a:r>
          </a:p>
          <a:p>
            <a:pPr>
              <a:defRPr sz="2900"/>
            </a:pPr>
            <a:r>
              <a:t>  "metadata": { "pactSpecificationVersion": “1.0.0" }</a:t>
            </a:r>
          </a:p>
          <a:p>
            <a:pPr>
              <a:defRPr sz="2900"/>
            </a:pPr>
            <a:r>
              <a:t>}</a:t>
            </a:r>
          </a:p>
        </p:txBody>
      </p:sp>
      <p:sp>
        <p:nvSpPr>
          <p:cNvPr id="1159" name="Shape 1159"/>
          <p:cNvSpPr/>
          <p:nvPr/>
        </p:nvSpPr>
        <p:spPr>
          <a:xfrm>
            <a:off x="9243524" y="2210926"/>
            <a:ext cx="975529" cy="945673"/>
          </a:xfrm>
          <a:prstGeom prst="ellipse">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500">
                <a:solidFill>
                  <a:srgbClr val="FFFFFF"/>
                </a:solidFill>
              </a:defRPr>
            </a:lvl1pPr>
          </a:lstStyle>
          <a:p>
            <a:pPr/>
            <a:r>
              <a:t>3</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1" name="Shape 1161"/>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2" name="pasted-image.png"/>
          <p:cNvPicPr>
            <a:picLocks noChangeAspect="1"/>
          </p:cNvPicPr>
          <p:nvPr/>
        </p:nvPicPr>
        <p:blipFill>
          <a:blip r:embed="rId2">
            <a:extLst/>
          </a:blip>
          <a:stretch>
            <a:fillRect/>
          </a:stretch>
        </p:blipFill>
        <p:spPr>
          <a:xfrm>
            <a:off x="2605561" y="1240902"/>
            <a:ext cx="7793678" cy="5819765"/>
          </a:xfrm>
          <a:prstGeom prst="rect">
            <a:avLst/>
          </a:prstGeom>
          <a:ln w="12700">
            <a:miter lim="400000"/>
          </a:ln>
        </p:spPr>
      </p:pic>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4" name="Shape 116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5" name="Shape 1165"/>
          <p:cNvSpPr/>
          <p:nvPr>
            <p:ph type="title"/>
          </p:nvPr>
        </p:nvSpPr>
        <p:spPr>
          <a:prstGeom prst="rect">
            <a:avLst/>
          </a:prstGeom>
        </p:spPr>
        <p:txBody>
          <a:bodyPr/>
          <a:lstStyle/>
          <a:p>
            <a:pPr/>
            <a:r>
              <a:t>实践5 - 基础设施自管理-TMI</a:t>
            </a:r>
          </a:p>
        </p:txBody>
      </p:sp>
      <p:pic>
        <p:nvPicPr>
          <p:cNvPr id="1166" name="image33.png"/>
          <p:cNvPicPr>
            <a:picLocks noChangeAspect="1"/>
          </p:cNvPicPr>
          <p:nvPr/>
        </p:nvPicPr>
        <p:blipFill>
          <a:blip r:embed="rId2">
            <a:extLst/>
          </a:blip>
          <a:stretch>
            <a:fillRect/>
          </a:stretch>
        </p:blipFill>
        <p:spPr>
          <a:xfrm>
            <a:off x="367516" y="3319706"/>
            <a:ext cx="11761982" cy="4731832"/>
          </a:xfrm>
          <a:prstGeom prst="rect">
            <a:avLst/>
          </a:prstGeom>
          <a:ln w="12700">
            <a:miter lim="400000"/>
          </a:ln>
        </p:spPr>
      </p:pic>
      <p:sp>
        <p:nvSpPr>
          <p:cNvPr id="1167" name="Shape 1167"/>
          <p:cNvSpPr/>
          <p:nvPr/>
        </p:nvSpPr>
        <p:spPr>
          <a:xfrm>
            <a:off x="408823" y="2101486"/>
            <a:ext cx="12187154" cy="4838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584200">
              <a:lnSpc>
                <a:spcPct val="90000"/>
              </a:lnSpc>
              <a:defRPr spc="570" sz="3000">
                <a:solidFill>
                  <a:srgbClr val="00B46E"/>
                </a:solidFill>
                <a:latin typeface="Abadi MT Condensed Extra Bold"/>
                <a:ea typeface="Abadi MT Condensed Extra Bold"/>
                <a:cs typeface="Abadi MT Condensed Extra Bold"/>
                <a:sym typeface="Abadi MT Condensed Extra Bold"/>
              </a:defRPr>
            </a:lvl1pPr>
          </a:lstStyle>
          <a:p>
            <a:pPr/>
            <a:r>
              <a:t>团队基础设施自管理，更高效的开发和维护服务。</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9" name="Shape 116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0" name="Shape 1170"/>
          <p:cNvSpPr/>
          <p:nvPr>
            <p:ph type="title"/>
          </p:nvPr>
        </p:nvSpPr>
        <p:spPr>
          <a:prstGeom prst="rect">
            <a:avLst/>
          </a:prstGeom>
        </p:spPr>
        <p:txBody>
          <a:bodyPr/>
          <a:lstStyle/>
          <a:p>
            <a:pPr/>
            <a:r>
              <a:t>基础设施自管理-TMI</a:t>
            </a:r>
          </a:p>
        </p:txBody>
      </p:sp>
      <p:sp>
        <p:nvSpPr>
          <p:cNvPr id="1171" name="Shape 1171"/>
          <p:cNvSpPr/>
          <p:nvPr/>
        </p:nvSpPr>
        <p:spPr>
          <a:xfrm>
            <a:off x="838889" y="6274356"/>
            <a:ext cx="11327021" cy="1133349"/>
          </a:xfrm>
          <a:prstGeom prst="rect">
            <a:avLst/>
          </a:prstGeom>
          <a:solidFill>
            <a:srgbClr val="000000"/>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spAutoFit/>
          </a:bodyPr>
          <a:lstStyle/>
          <a:p>
            <a:pPr>
              <a:defRPr>
                <a:solidFill>
                  <a:srgbClr val="FFFFFF"/>
                </a:solidFill>
              </a:defRPr>
            </a:pPr>
            <a:r>
              <a:rPr b="1" sz="4900">
                <a:solidFill>
                  <a:srgbClr val="00B56E"/>
                </a:solidFill>
              </a:rPr>
              <a:t>-&gt;</a:t>
            </a:r>
            <a:r>
              <a:rPr b="1" sz="4900"/>
              <a:t> </a:t>
            </a:r>
            <a:r>
              <a:rPr sz="6500">
                <a:solidFill>
                  <a:schemeClr val="accent1">
                    <a:satOff val="-4409"/>
                    <a:lumOff val="-10509"/>
                  </a:schemeClr>
                </a:solidFill>
              </a:rPr>
              <a:t>deploy</a:t>
            </a:r>
            <a:r>
              <a:rPr sz="6500"/>
              <a:t> </a:t>
            </a:r>
            <a:r>
              <a:rPr i="1" sz="6500">
                <a:solidFill>
                  <a:srgbClr val="00B56E"/>
                </a:solidFill>
              </a:rPr>
              <a:t>[Env] [Service] [Version]</a:t>
            </a:r>
          </a:p>
        </p:txBody>
      </p:sp>
      <p:grpSp>
        <p:nvGrpSpPr>
          <p:cNvPr id="1181" name="Group 1181"/>
          <p:cNvGrpSpPr/>
          <p:nvPr/>
        </p:nvGrpSpPr>
        <p:grpSpPr>
          <a:xfrm>
            <a:off x="1176841" y="2064306"/>
            <a:ext cx="9720499" cy="3447494"/>
            <a:chOff x="0" y="0"/>
            <a:chExt cx="9720497" cy="3447493"/>
          </a:xfrm>
        </p:grpSpPr>
        <p:grpSp>
          <p:nvGrpSpPr>
            <p:cNvPr id="1175" name="Group 1175"/>
            <p:cNvGrpSpPr/>
            <p:nvPr/>
          </p:nvGrpSpPr>
          <p:grpSpPr>
            <a:xfrm>
              <a:off x="5864465" y="244922"/>
              <a:ext cx="3856033" cy="3100971"/>
              <a:chOff x="0" y="0"/>
              <a:chExt cx="3856032" cy="3100970"/>
            </a:xfrm>
          </p:grpSpPr>
          <p:sp>
            <p:nvSpPr>
              <p:cNvPr id="1172" name="Shape 1172"/>
              <p:cNvSpPr/>
              <p:nvPr/>
            </p:nvSpPr>
            <p:spPr>
              <a:xfrm>
                <a:off x="0" y="0"/>
                <a:ext cx="3856033" cy="660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512884" indent="-512884" defTabSz="584200">
                  <a:spcBef>
                    <a:spcPts val="1200"/>
                  </a:spcBef>
                  <a:buClr>
                    <a:srgbClr val="00B56E"/>
                  </a:buClr>
                  <a:buSzPct val="100000"/>
                  <a:buFont typeface="Lucida Grande"/>
                  <a:buChar char="■"/>
                  <a:defRPr sz="4200"/>
                </a:pPr>
                <a:r>
                  <a:t>基础设施搭建</a:t>
                </a:r>
              </a:p>
            </p:txBody>
          </p:sp>
          <p:sp>
            <p:nvSpPr>
              <p:cNvPr id="1173" name="Shape 1173"/>
              <p:cNvSpPr/>
              <p:nvPr/>
            </p:nvSpPr>
            <p:spPr>
              <a:xfrm>
                <a:off x="0" y="1202849"/>
                <a:ext cx="3249364" cy="660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自动化配置</a:t>
                </a:r>
              </a:p>
            </p:txBody>
          </p:sp>
          <p:sp>
            <p:nvSpPr>
              <p:cNvPr id="1174" name="Shape 1174"/>
              <p:cNvSpPr/>
              <p:nvPr/>
            </p:nvSpPr>
            <p:spPr>
              <a:xfrm>
                <a:off x="0" y="2440823"/>
                <a:ext cx="3249364" cy="660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512884" indent="-512884" defTabSz="584200">
                  <a:spcBef>
                    <a:spcPts val="1200"/>
                  </a:spcBef>
                  <a:buClr>
                    <a:srgbClr val="00B56E"/>
                  </a:buClr>
                  <a:buSzPct val="100000"/>
                  <a:buFont typeface="Lucida Grande"/>
                  <a:buChar char="■"/>
                  <a:defRPr sz="3600">
                    <a:latin typeface="+mn-lt"/>
                    <a:ea typeface="+mn-ea"/>
                    <a:cs typeface="+mn-cs"/>
                    <a:sym typeface="Helvetica"/>
                  </a:defRPr>
                </a:pPr>
                <a:r>
                  <a:rPr sz="4200">
                    <a:latin typeface="Calibri"/>
                    <a:ea typeface="Calibri"/>
                    <a:cs typeface="Calibri"/>
                    <a:sym typeface="Calibri"/>
                  </a:rPr>
                  <a:t>自动化部署</a:t>
                </a:r>
              </a:p>
            </p:txBody>
          </p:sp>
        </p:grpSp>
        <p:grpSp>
          <p:nvGrpSpPr>
            <p:cNvPr id="1179" name="Group 1179"/>
            <p:cNvGrpSpPr/>
            <p:nvPr/>
          </p:nvGrpSpPr>
          <p:grpSpPr>
            <a:xfrm>
              <a:off x="0" y="244922"/>
              <a:ext cx="4568279" cy="3131443"/>
              <a:chOff x="0" y="0"/>
              <a:chExt cx="4568278" cy="3131441"/>
            </a:xfrm>
          </p:grpSpPr>
          <p:sp>
            <p:nvSpPr>
              <p:cNvPr id="1176" name="Shape 1176"/>
              <p:cNvSpPr/>
              <p:nvPr/>
            </p:nvSpPr>
            <p:spPr>
              <a:xfrm>
                <a:off x="0" y="0"/>
                <a:ext cx="4568279" cy="7650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439615" indent="-439615" defTabSz="584200">
                  <a:spcBef>
                    <a:spcPts val="1200"/>
                  </a:spcBef>
                  <a:buClr>
                    <a:srgbClr val="00B56E"/>
                  </a:buClr>
                  <a:buSzPct val="100000"/>
                  <a:buFont typeface="Lucida Grande"/>
                  <a:buChar char="■"/>
                  <a:defRPr sz="4200">
                    <a:latin typeface="+mn-lt"/>
                    <a:ea typeface="+mn-ea"/>
                    <a:cs typeface="+mn-cs"/>
                    <a:sym typeface="Helvetica"/>
                  </a:defRPr>
                </a:pPr>
                <a:r>
                  <a:t>持续集成 -&gt; 打包</a:t>
                </a:r>
              </a:p>
            </p:txBody>
          </p:sp>
          <p:sp>
            <p:nvSpPr>
              <p:cNvPr id="1177" name="Shape 1177"/>
              <p:cNvSpPr/>
              <p:nvPr/>
            </p:nvSpPr>
            <p:spPr>
              <a:xfrm>
                <a:off x="0" y="1202849"/>
                <a:ext cx="4568279" cy="765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439615" indent="-439615" defTabSz="584200">
                  <a:spcBef>
                    <a:spcPts val="1200"/>
                  </a:spcBef>
                  <a:buClr>
                    <a:srgbClr val="00B56E"/>
                  </a:buClr>
                  <a:buSzPct val="100000"/>
                  <a:buFont typeface="Lucida Grande"/>
                  <a:buChar char="■"/>
                  <a:defRPr sz="4200">
                    <a:latin typeface="+mn-lt"/>
                    <a:ea typeface="+mn-ea"/>
                    <a:cs typeface="+mn-cs"/>
                    <a:sym typeface="Helvetica"/>
                  </a:defRPr>
                </a:pPr>
                <a:r>
                  <a:t>提交请求 -&gt; 审批</a:t>
                </a:r>
              </a:p>
            </p:txBody>
          </p:sp>
          <p:sp>
            <p:nvSpPr>
              <p:cNvPr id="1178" name="Shape 1178"/>
              <p:cNvSpPr/>
              <p:nvPr/>
            </p:nvSpPr>
            <p:spPr>
              <a:xfrm>
                <a:off x="0" y="2440823"/>
                <a:ext cx="2487662" cy="6906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Ops</a:t>
                </a:r>
                <a:r>
                  <a:rPr sz="4200">
                    <a:latin typeface="Calibri"/>
                    <a:ea typeface="Calibri"/>
                    <a:cs typeface="Calibri"/>
                    <a:sym typeface="Calibri"/>
                  </a:rPr>
                  <a:t>部署</a:t>
                </a:r>
              </a:p>
            </p:txBody>
          </p:sp>
        </p:grpSp>
        <p:sp>
          <p:nvSpPr>
            <p:cNvPr id="1180" name="Shape 1180"/>
            <p:cNvSpPr/>
            <p:nvPr/>
          </p:nvSpPr>
          <p:spPr>
            <a:xfrm flipV="1">
              <a:off x="5216371" y="-1"/>
              <a:ext cx="1" cy="3447495"/>
            </a:xfrm>
            <a:prstGeom prst="line">
              <a:avLst/>
            </a:prstGeom>
            <a:noFill/>
            <a:ln w="25400" cap="flat">
              <a:solidFill>
                <a:schemeClr val="accent1"/>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71" grpId="1"/>
    </p:bldLst>
  </p:timing>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3" name="Shape 1183"/>
          <p:cNvSpPr/>
          <p:nvPr>
            <p:ph type="sldNum" sz="quarter" idx="2"/>
          </p:nvPr>
        </p:nvSpPr>
        <p:spPr>
          <a:xfrm>
            <a:off x="7048424" y="6496592"/>
            <a:ext cx="201911" cy="219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4" name="Shape 1184"/>
          <p:cNvSpPr/>
          <p:nvPr>
            <p:ph type="title"/>
          </p:nvPr>
        </p:nvSpPr>
        <p:spPr>
          <a:prstGeom prst="rect">
            <a:avLst/>
          </a:prstGeom>
        </p:spPr>
        <p:txBody>
          <a:bodyPr/>
          <a:lstStyle/>
          <a:p>
            <a:pPr/>
            <a:r>
              <a:t>蓝绿部署</a:t>
            </a:r>
          </a:p>
        </p:txBody>
      </p:sp>
      <p:grpSp>
        <p:nvGrpSpPr>
          <p:cNvPr id="1187" name="Group 1187"/>
          <p:cNvGrpSpPr/>
          <p:nvPr/>
        </p:nvGrpSpPr>
        <p:grpSpPr>
          <a:xfrm>
            <a:off x="5601817" y="3869426"/>
            <a:ext cx="3252734" cy="1119673"/>
            <a:chOff x="0" y="0"/>
            <a:chExt cx="3252733" cy="1119672"/>
          </a:xfrm>
        </p:grpSpPr>
        <p:sp>
          <p:nvSpPr>
            <p:cNvPr id="1185" name="Shape 1185"/>
            <p:cNvSpPr/>
            <p:nvPr/>
          </p:nvSpPr>
          <p:spPr>
            <a:xfrm>
              <a:off x="0" y="0"/>
              <a:ext cx="2064633" cy="708026"/>
            </a:xfrm>
            <a:prstGeom prst="rect">
              <a:avLst/>
            </a:prstGeom>
            <a:solidFill>
              <a:schemeClr val="accent3">
                <a:satOff val="-6373"/>
                <a:lumOff val="-10823"/>
              </a:schemeClr>
            </a:solidFill>
            <a:ln w="25400" cap="flat">
              <a:solidFill>
                <a:schemeClr val="accent1">
                  <a:satOff val="-4409"/>
                  <a:lumOff val="-10509"/>
                </a:schemeClr>
              </a:solidFill>
              <a:prstDash val="solid"/>
              <a:miter lim="400000"/>
            </a:ln>
            <a:effectLst/>
          </p:spPr>
          <p:txBody>
            <a:bodyPr wrap="square" lIns="65023" tIns="65023" rIns="65023" bIns="65023" numCol="1" anchor="ctr">
              <a:noAutofit/>
            </a:bodyPr>
            <a:lstStyle/>
            <a:p>
              <a:pPr/>
            </a:p>
          </p:txBody>
        </p:sp>
        <p:sp>
          <p:nvSpPr>
            <p:cNvPr id="1186" name="Shape 1186"/>
            <p:cNvSpPr/>
            <p:nvPr/>
          </p:nvSpPr>
          <p:spPr>
            <a:xfrm>
              <a:off x="353372" y="150327"/>
              <a:ext cx="2899362" cy="969346"/>
            </a:xfrm>
            <a:prstGeom prst="rect">
              <a:avLst/>
            </a:prstGeom>
            <a:solidFill>
              <a:schemeClr val="accent3">
                <a:satOff val="-6373"/>
                <a:lumOff val="-10823"/>
              </a:schemeClr>
            </a:solidFill>
            <a:ln w="25400" cap="flat">
              <a:solidFill>
                <a:schemeClr val="accent1">
                  <a:satOff val="-4409"/>
                  <a:lumOff val="-10509"/>
                </a:schemeClr>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SERVICE-1.3</a:t>
              </a:r>
            </a:p>
          </p:txBody>
        </p:sp>
      </p:grpSp>
      <p:sp>
        <p:nvSpPr>
          <p:cNvPr id="1188" name="Shape 1188"/>
          <p:cNvSpPr/>
          <p:nvPr/>
        </p:nvSpPr>
        <p:spPr>
          <a:xfrm>
            <a:off x="2839477" y="4724284"/>
            <a:ext cx="1270001" cy="1270001"/>
          </a:xfrm>
          <a:prstGeom prst="roundRect">
            <a:avLst>
              <a:gd name="adj" fmla="val 15000"/>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500">
                <a:solidFill>
                  <a:srgbClr val="FFFFFF"/>
                </a:solidFill>
              </a:defRPr>
            </a:lvl1pPr>
          </a:lstStyle>
          <a:p>
            <a:pPr/>
            <a:r>
              <a:t>Router</a:t>
            </a:r>
          </a:p>
        </p:txBody>
      </p:sp>
      <p:grpSp>
        <p:nvGrpSpPr>
          <p:cNvPr id="1191" name="Group 1191"/>
          <p:cNvGrpSpPr/>
          <p:nvPr/>
        </p:nvGrpSpPr>
        <p:grpSpPr>
          <a:xfrm>
            <a:off x="5601817" y="5736182"/>
            <a:ext cx="3252734" cy="1119673"/>
            <a:chOff x="0" y="0"/>
            <a:chExt cx="3252733" cy="1119671"/>
          </a:xfrm>
        </p:grpSpPr>
        <p:sp>
          <p:nvSpPr>
            <p:cNvPr id="1189" name="Shape 1189"/>
            <p:cNvSpPr/>
            <p:nvPr/>
          </p:nvSpPr>
          <p:spPr>
            <a:xfrm>
              <a:off x="0" y="0"/>
              <a:ext cx="2064633" cy="708026"/>
            </a:xfrm>
            <a:prstGeom prst="rect">
              <a:avLst/>
            </a:prstGeom>
            <a:solidFill>
              <a:schemeClr val="accent1">
                <a:satOff val="-4409"/>
                <a:lumOff val="-10509"/>
              </a:schemeClr>
            </a:solidFill>
            <a:ln w="25400" cap="flat">
              <a:solidFill>
                <a:schemeClr val="accent1"/>
              </a:solidFill>
              <a:prstDash val="solid"/>
              <a:bevel/>
            </a:ln>
            <a:effectLst/>
          </p:spPr>
          <p:txBody>
            <a:bodyPr wrap="square" lIns="65023" tIns="65023" rIns="65023" bIns="65023" numCol="1" anchor="ctr">
              <a:noAutofit/>
            </a:bodyPr>
            <a:lstStyle/>
            <a:p>
              <a:pPr/>
            </a:p>
          </p:txBody>
        </p:sp>
        <p:sp>
          <p:nvSpPr>
            <p:cNvPr id="1190" name="Shape 1190"/>
            <p:cNvSpPr/>
            <p:nvPr/>
          </p:nvSpPr>
          <p:spPr>
            <a:xfrm>
              <a:off x="353372" y="150327"/>
              <a:ext cx="2899362" cy="969345"/>
            </a:xfrm>
            <a:prstGeom prst="rect">
              <a:avLst/>
            </a:prstGeom>
            <a:solidFill>
              <a:schemeClr val="accent1">
                <a:satOff val="-4409"/>
                <a:lumOff val="-10509"/>
              </a:schemeClr>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SERVICE-1.4</a:t>
              </a:r>
            </a:p>
          </p:txBody>
        </p:sp>
      </p:grpSp>
      <p:sp>
        <p:nvSpPr>
          <p:cNvPr id="1192" name="Shape 1192"/>
          <p:cNvSpPr/>
          <p:nvPr/>
        </p:nvSpPr>
        <p:spPr>
          <a:xfrm flipV="1">
            <a:off x="4439525" y="4589870"/>
            <a:ext cx="951205" cy="698112"/>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1" grpId="1"/>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4" name="Shape 1194"/>
          <p:cNvSpPr/>
          <p:nvPr>
            <p:ph type="sldNum" sz="quarter" idx="2"/>
          </p:nvPr>
        </p:nvSpPr>
        <p:spPr>
          <a:xfrm>
            <a:off x="7048424" y="6496592"/>
            <a:ext cx="201911" cy="21907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5" name="Shape 1195"/>
          <p:cNvSpPr/>
          <p:nvPr>
            <p:ph type="title"/>
          </p:nvPr>
        </p:nvSpPr>
        <p:spPr>
          <a:prstGeom prst="rect">
            <a:avLst/>
          </a:prstGeom>
        </p:spPr>
        <p:txBody>
          <a:bodyPr/>
          <a:lstStyle/>
          <a:p>
            <a:pPr/>
            <a:r>
              <a:t>蓝绿部署</a:t>
            </a:r>
          </a:p>
        </p:txBody>
      </p:sp>
      <p:sp>
        <p:nvSpPr>
          <p:cNvPr id="1196" name="Shape 1196"/>
          <p:cNvSpPr/>
          <p:nvPr/>
        </p:nvSpPr>
        <p:spPr>
          <a:xfrm>
            <a:off x="5601817" y="3869426"/>
            <a:ext cx="2064634" cy="708026"/>
          </a:xfrm>
          <a:prstGeom prst="rect">
            <a:avLst/>
          </a:prstGeom>
          <a:solidFill>
            <a:srgbClr val="A7A7A7"/>
          </a:solidFill>
          <a:ln w="25400">
            <a:solidFill>
              <a:schemeClr val="accent1">
                <a:satOff val="-4409"/>
                <a:lumOff val="-10509"/>
              </a:schemeClr>
            </a:solidFill>
            <a:miter lim="400000"/>
          </a:ln>
        </p:spPr>
        <p:txBody>
          <a:bodyPr lIns="65023" tIns="65023" rIns="65023" bIns="65023" anchor="ctr"/>
          <a:lstStyle/>
          <a:p>
            <a:pPr/>
          </a:p>
        </p:txBody>
      </p:sp>
      <p:sp>
        <p:nvSpPr>
          <p:cNvPr id="1197" name="Shape 1197"/>
          <p:cNvSpPr/>
          <p:nvPr/>
        </p:nvSpPr>
        <p:spPr>
          <a:xfrm>
            <a:off x="5955189" y="4019754"/>
            <a:ext cx="2899362" cy="969345"/>
          </a:xfrm>
          <a:prstGeom prst="rect">
            <a:avLst/>
          </a:prstGeom>
          <a:solidFill>
            <a:srgbClr val="A7A7A7"/>
          </a:solidFill>
          <a:ln w="25400">
            <a:solidFill>
              <a:schemeClr val="accent1">
                <a:satOff val="-4409"/>
                <a:lumOff val="-10509"/>
              </a:schemeClr>
            </a:solidFill>
            <a:miter lim="400000"/>
          </a:ln>
          <a:extLst>
            <a:ext uri="{C572A759-6A51-4108-AA02-DFA0A04FC94B}">
              <ma14:wrappingTextBoxFlag xmlns:ma14="http://schemas.microsoft.com/office/mac/drawingml/2011/main" val="1"/>
            </a:ext>
          </a:extLst>
        </p:spPr>
        <p:txBody>
          <a:bodyPr lIns="65023" tIns="65023" rIns="65023" bIns="65023" anchor="ctr"/>
          <a:lstStyle/>
          <a:p>
            <a:pPr algn="ctr">
              <a:defRPr b="1" strike="sngStrike" sz="3500">
                <a:solidFill>
                  <a:srgbClr val="FFFFFF"/>
                </a:solidFill>
              </a:defRPr>
            </a:pPr>
            <a:r>
              <a:rPr strike="noStrike"/>
              <a:t>SERVICE</a:t>
            </a:r>
            <a:r>
              <a:t>-</a:t>
            </a:r>
            <a:r>
              <a:rPr strike="noStrike"/>
              <a:t>1.3</a:t>
            </a:r>
          </a:p>
        </p:txBody>
      </p:sp>
      <p:sp>
        <p:nvSpPr>
          <p:cNvPr id="1198" name="Shape 1198"/>
          <p:cNvSpPr/>
          <p:nvPr/>
        </p:nvSpPr>
        <p:spPr>
          <a:xfrm>
            <a:off x="2950565" y="4635413"/>
            <a:ext cx="1270001" cy="1270001"/>
          </a:xfrm>
          <a:prstGeom prst="roundRect">
            <a:avLst>
              <a:gd name="adj" fmla="val 15000"/>
            </a:avLst>
          </a:pr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3500">
                <a:solidFill>
                  <a:srgbClr val="FFFFFF"/>
                </a:solidFill>
              </a:defRPr>
            </a:lvl1pPr>
          </a:lstStyle>
          <a:p>
            <a:pPr/>
            <a:r>
              <a:t>Router</a:t>
            </a:r>
          </a:p>
        </p:txBody>
      </p:sp>
      <p:grpSp>
        <p:nvGrpSpPr>
          <p:cNvPr id="1201" name="Group 1201"/>
          <p:cNvGrpSpPr/>
          <p:nvPr/>
        </p:nvGrpSpPr>
        <p:grpSpPr>
          <a:xfrm>
            <a:off x="5601817" y="5736182"/>
            <a:ext cx="3252734" cy="1119673"/>
            <a:chOff x="0" y="0"/>
            <a:chExt cx="3252733" cy="1119671"/>
          </a:xfrm>
        </p:grpSpPr>
        <p:sp>
          <p:nvSpPr>
            <p:cNvPr id="1199" name="Shape 1199"/>
            <p:cNvSpPr/>
            <p:nvPr/>
          </p:nvSpPr>
          <p:spPr>
            <a:xfrm>
              <a:off x="0" y="0"/>
              <a:ext cx="2064633" cy="708026"/>
            </a:xfrm>
            <a:prstGeom prst="rect">
              <a:avLst/>
            </a:prstGeom>
            <a:solidFill>
              <a:schemeClr val="accent1">
                <a:satOff val="-4409"/>
                <a:lumOff val="-10509"/>
              </a:schemeClr>
            </a:solidFill>
            <a:ln w="25400" cap="flat">
              <a:solidFill>
                <a:schemeClr val="accent1"/>
              </a:solidFill>
              <a:prstDash val="solid"/>
              <a:bevel/>
            </a:ln>
            <a:effectLst/>
          </p:spPr>
          <p:txBody>
            <a:bodyPr wrap="square" lIns="65023" tIns="65023" rIns="65023" bIns="65023" numCol="1" anchor="ctr">
              <a:noAutofit/>
            </a:bodyPr>
            <a:lstStyle/>
            <a:p>
              <a:pPr/>
            </a:p>
          </p:txBody>
        </p:sp>
        <p:sp>
          <p:nvSpPr>
            <p:cNvPr id="1200" name="Shape 1200"/>
            <p:cNvSpPr/>
            <p:nvPr/>
          </p:nvSpPr>
          <p:spPr>
            <a:xfrm>
              <a:off x="353372" y="150327"/>
              <a:ext cx="2899362" cy="969345"/>
            </a:xfrm>
            <a:prstGeom prst="rect">
              <a:avLst/>
            </a:prstGeom>
            <a:solidFill>
              <a:schemeClr val="accent1">
                <a:satOff val="-4409"/>
                <a:lumOff val="-10509"/>
              </a:schemeClr>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500">
                  <a:solidFill>
                    <a:srgbClr val="FFFFFF"/>
                  </a:solidFill>
                </a:defRPr>
              </a:lvl1pPr>
            </a:lstStyle>
            <a:p>
              <a:pPr/>
              <a:r>
                <a:t>SERVICE-1.4</a:t>
              </a:r>
            </a:p>
          </p:txBody>
        </p:sp>
      </p:grpSp>
      <p:sp>
        <p:nvSpPr>
          <p:cNvPr id="1202" name="Shape 1202"/>
          <p:cNvSpPr/>
          <p:nvPr/>
        </p:nvSpPr>
        <p:spPr>
          <a:xfrm>
            <a:off x="4472993" y="5270413"/>
            <a:ext cx="701995" cy="701995"/>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04" name="Shape 120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05" name="Shape 1205"/>
          <p:cNvSpPr/>
          <p:nvPr/>
        </p:nvSpPr>
        <p:spPr>
          <a:xfrm>
            <a:off x="1631039" y="639286"/>
            <a:ext cx="9742722"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自动化部署第一阶段，基于RPM + Chef</a:t>
            </a:r>
          </a:p>
        </p:txBody>
      </p:sp>
      <p:sp>
        <p:nvSpPr>
          <p:cNvPr id="1206" name="Shape 1206"/>
          <p:cNvSpPr/>
          <p:nvPr/>
        </p:nvSpPr>
        <p:spPr>
          <a:xfrm>
            <a:off x="928505" y="2289550"/>
            <a:ext cx="5231829"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使用Recipe和Role定义</a:t>
            </a:r>
          </a:p>
        </p:txBody>
      </p:sp>
      <p:sp>
        <p:nvSpPr>
          <p:cNvPr id="1207" name="Shape 1207"/>
          <p:cNvSpPr/>
          <p:nvPr/>
        </p:nvSpPr>
        <p:spPr>
          <a:xfrm>
            <a:off x="1074081" y="7324375"/>
            <a:ext cx="7187431"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439615" indent="-439615" defTabSz="584200">
              <a:spcBef>
                <a:spcPts val="1200"/>
              </a:spcBef>
              <a:buClr>
                <a:srgbClr val="00B56E"/>
              </a:buClr>
              <a:buSzPct val="100000"/>
              <a:buFont typeface="Lucida Grande"/>
              <a:buChar char="■"/>
              <a:defRPr sz="3600">
                <a:latin typeface="+mn-lt"/>
                <a:ea typeface="+mn-ea"/>
                <a:cs typeface="+mn-cs"/>
                <a:sym typeface="Helvetica"/>
              </a:defRPr>
            </a:pPr>
            <a:r>
              <a:t>使用Chef-Solo在节点上执行部署</a:t>
            </a:r>
          </a:p>
        </p:txBody>
      </p:sp>
      <p:sp>
        <p:nvSpPr>
          <p:cNvPr id="1208" name="Shape 1208"/>
          <p:cNvSpPr/>
          <p:nvPr/>
        </p:nvSpPr>
        <p:spPr>
          <a:xfrm>
            <a:off x="1496971" y="8118494"/>
            <a:ext cx="3159048"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&gt; chef-solo -j ~/chef.json</a:t>
            </a:r>
          </a:p>
        </p:txBody>
      </p:sp>
      <p:sp>
        <p:nvSpPr>
          <p:cNvPr id="1209" name="Shape 1209"/>
          <p:cNvSpPr/>
          <p:nvPr/>
        </p:nvSpPr>
        <p:spPr>
          <a:xfrm>
            <a:off x="4506003" y="6139688"/>
            <a:ext cx="7218931" cy="866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r>
              <a:t>name "service1"</a:t>
            </a:r>
          </a:p>
          <a:p>
            <a:pPr/>
            <a:r>
              <a:t>run_list "role[base]", "recipe[tomcat]", "recipe[service1]"</a:t>
            </a:r>
          </a:p>
        </p:txBody>
      </p:sp>
      <p:grpSp>
        <p:nvGrpSpPr>
          <p:cNvPr id="1224" name="Group 1224"/>
          <p:cNvGrpSpPr/>
          <p:nvPr/>
        </p:nvGrpSpPr>
        <p:grpSpPr>
          <a:xfrm>
            <a:off x="3178621" y="2965682"/>
            <a:ext cx="3643841" cy="3086590"/>
            <a:chOff x="0" y="0"/>
            <a:chExt cx="3643840" cy="3086589"/>
          </a:xfrm>
        </p:grpSpPr>
        <p:sp>
          <p:nvSpPr>
            <p:cNvPr id="1210" name="Shape 1210"/>
            <p:cNvSpPr/>
            <p:nvPr/>
          </p:nvSpPr>
          <p:spPr>
            <a:xfrm>
              <a:off x="0" y="0"/>
              <a:ext cx="2121294" cy="663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3500">
                  <a:solidFill>
                    <a:srgbClr val="00B56E"/>
                  </a:solidFill>
                </a:defRPr>
              </a:lvl1pPr>
            </a:lstStyle>
            <a:p>
              <a:pPr/>
              <a:r>
                <a:t>cookbooks</a:t>
              </a:r>
            </a:p>
          </p:txBody>
        </p:sp>
        <p:pic>
          <p:nvPicPr>
            <p:cNvPr id="1211" name=""/>
            <p:cNvPicPr>
              <a:picLocks noChangeAspect="0"/>
            </p:cNvPicPr>
            <p:nvPr/>
          </p:nvPicPr>
          <p:blipFill>
            <a:blip r:embed="rId3">
              <a:extLst/>
            </a:blip>
            <a:stretch>
              <a:fillRect/>
            </a:stretch>
          </p:blipFill>
          <p:spPr>
            <a:xfrm rot="10800000">
              <a:off x="995474" y="816091"/>
              <a:ext cx="719334" cy="38101"/>
            </a:xfrm>
            <a:prstGeom prst="rect">
              <a:avLst/>
            </a:prstGeom>
            <a:effectLst>
              <a:outerShdw sx="100000" sy="100000" kx="0" ky="0" algn="b" rotWithShape="0" blurRad="50800" dist="25400" dir="5400000">
                <a:srgbClr val="000000">
                  <a:alpha val="38000"/>
                </a:srgbClr>
              </a:outerShdw>
            </a:effectLst>
          </p:spPr>
        </p:pic>
        <p:pic>
          <p:nvPicPr>
            <p:cNvPr id="1212" name=""/>
            <p:cNvPicPr>
              <a:picLocks noChangeAspect="0"/>
            </p:cNvPicPr>
            <p:nvPr/>
          </p:nvPicPr>
          <p:blipFill>
            <a:blip r:embed="rId3">
              <a:extLst/>
            </a:blip>
            <a:stretch>
              <a:fillRect/>
            </a:stretch>
          </p:blipFill>
          <p:spPr>
            <a:xfrm rot="10800000">
              <a:off x="995474" y="1209292"/>
              <a:ext cx="719334" cy="38101"/>
            </a:xfrm>
            <a:prstGeom prst="rect">
              <a:avLst/>
            </a:prstGeom>
            <a:effectLst>
              <a:outerShdw sx="100000" sy="100000" kx="0" ky="0" algn="b" rotWithShape="0" blurRad="50800" dist="25400" dir="5400000">
                <a:srgbClr val="000000">
                  <a:alpha val="38000"/>
                </a:srgbClr>
              </a:outerShdw>
            </a:effectLst>
          </p:spPr>
        </p:pic>
        <p:pic>
          <p:nvPicPr>
            <p:cNvPr id="1213" name=""/>
            <p:cNvPicPr>
              <a:picLocks noChangeAspect="0"/>
            </p:cNvPicPr>
            <p:nvPr/>
          </p:nvPicPr>
          <p:blipFill>
            <a:blip r:embed="rId3">
              <a:extLst/>
            </a:blip>
            <a:stretch>
              <a:fillRect/>
            </a:stretch>
          </p:blipFill>
          <p:spPr>
            <a:xfrm rot="10800000">
              <a:off x="995474" y="1587816"/>
              <a:ext cx="719334" cy="38101"/>
            </a:xfrm>
            <a:prstGeom prst="rect">
              <a:avLst/>
            </a:prstGeom>
            <a:effectLst>
              <a:outerShdw sx="100000" sy="100000" kx="0" ky="0" algn="b" rotWithShape="0" blurRad="50800" dist="25400" dir="5400000">
                <a:srgbClr val="000000">
                  <a:alpha val="38000"/>
                </a:srgbClr>
              </a:outerShdw>
            </a:effectLst>
          </p:spPr>
        </p:pic>
        <p:pic>
          <p:nvPicPr>
            <p:cNvPr id="1214" name=""/>
            <p:cNvPicPr>
              <a:picLocks noChangeAspect="0"/>
            </p:cNvPicPr>
            <p:nvPr/>
          </p:nvPicPr>
          <p:blipFill>
            <a:blip r:embed="rId4">
              <a:extLst/>
            </a:blip>
            <a:stretch>
              <a:fillRect/>
            </a:stretch>
          </p:blipFill>
          <p:spPr>
            <a:xfrm rot="5400000">
              <a:off x="288381" y="1252046"/>
              <a:ext cx="1466398" cy="38101"/>
            </a:xfrm>
            <a:prstGeom prst="rect">
              <a:avLst/>
            </a:prstGeom>
            <a:effectLst>
              <a:outerShdw sx="100000" sy="100000" kx="0" ky="0" algn="b" rotWithShape="0" blurRad="50800" dist="25400" dir="5400000">
                <a:srgbClr val="000000">
                  <a:alpha val="38000"/>
                </a:srgbClr>
              </a:outerShdw>
            </a:effectLst>
          </p:spPr>
        </p:pic>
        <p:pic>
          <p:nvPicPr>
            <p:cNvPr id="1215" name=""/>
            <p:cNvPicPr>
              <a:picLocks noChangeAspect="0"/>
            </p:cNvPicPr>
            <p:nvPr/>
          </p:nvPicPr>
          <p:blipFill>
            <a:blip r:embed="rId5">
              <a:extLst/>
            </a:blip>
            <a:stretch>
              <a:fillRect/>
            </a:stretch>
          </p:blipFill>
          <p:spPr>
            <a:xfrm rot="10800000">
              <a:off x="1015230" y="1968491"/>
              <a:ext cx="740102" cy="38101"/>
            </a:xfrm>
            <a:prstGeom prst="rect">
              <a:avLst/>
            </a:prstGeom>
            <a:effectLst>
              <a:outerShdw sx="100000" sy="100000" kx="0" ky="0" algn="b" rotWithShape="0" blurRad="50800" dist="25400" dir="5400000">
                <a:srgbClr val="000000">
                  <a:alpha val="38000"/>
                </a:srgbClr>
              </a:outerShdw>
            </a:effectLst>
          </p:spPr>
        </p:pic>
        <p:sp>
          <p:nvSpPr>
            <p:cNvPr id="1216" name="Shape 1216"/>
            <p:cNvSpPr/>
            <p:nvPr/>
          </p:nvSpPr>
          <p:spPr>
            <a:xfrm>
              <a:off x="1831334" y="542683"/>
              <a:ext cx="1104396"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Apache</a:t>
              </a:r>
            </a:p>
          </p:txBody>
        </p:sp>
        <p:sp>
          <p:nvSpPr>
            <p:cNvPr id="1217" name="Shape 1217"/>
            <p:cNvSpPr/>
            <p:nvPr/>
          </p:nvSpPr>
          <p:spPr>
            <a:xfrm>
              <a:off x="1806478" y="1684400"/>
              <a:ext cx="1229659"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Service2</a:t>
              </a:r>
            </a:p>
          </p:txBody>
        </p:sp>
        <p:sp>
          <p:nvSpPr>
            <p:cNvPr id="1218" name="Shape 1218"/>
            <p:cNvSpPr/>
            <p:nvPr/>
          </p:nvSpPr>
          <p:spPr>
            <a:xfrm>
              <a:off x="1819422" y="953768"/>
              <a:ext cx="1077420"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Tomcat</a:t>
              </a:r>
            </a:p>
          </p:txBody>
        </p:sp>
        <p:sp>
          <p:nvSpPr>
            <p:cNvPr id="1219" name="Shape 1219"/>
            <p:cNvSpPr/>
            <p:nvPr/>
          </p:nvSpPr>
          <p:spPr>
            <a:xfrm>
              <a:off x="1806478" y="1332292"/>
              <a:ext cx="1229659"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Service1</a:t>
              </a:r>
            </a:p>
          </p:txBody>
        </p:sp>
        <p:sp>
          <p:nvSpPr>
            <p:cNvPr id="1220" name="Shape 1220"/>
            <p:cNvSpPr/>
            <p:nvPr/>
          </p:nvSpPr>
          <p:spPr>
            <a:xfrm>
              <a:off x="514301" y="1946274"/>
              <a:ext cx="1044555" cy="663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3500">
                  <a:solidFill>
                    <a:srgbClr val="00B56E"/>
                  </a:solidFill>
                </a:defRPr>
              </a:lvl1pPr>
            </a:lstStyle>
            <a:p>
              <a:pPr/>
              <a:r>
                <a:t>roles</a:t>
              </a:r>
            </a:p>
          </p:txBody>
        </p:sp>
        <p:pic>
          <p:nvPicPr>
            <p:cNvPr id="1221" name=""/>
            <p:cNvPicPr>
              <a:picLocks noChangeAspect="0"/>
            </p:cNvPicPr>
            <p:nvPr/>
          </p:nvPicPr>
          <p:blipFill>
            <a:blip r:embed="rId3">
              <a:extLst/>
            </a:blip>
            <a:stretch>
              <a:fillRect/>
            </a:stretch>
          </p:blipFill>
          <p:spPr>
            <a:xfrm rot="10800000">
              <a:off x="1012914" y="2820619"/>
              <a:ext cx="719333" cy="38101"/>
            </a:xfrm>
            <a:prstGeom prst="rect">
              <a:avLst/>
            </a:prstGeom>
            <a:effectLst>
              <a:outerShdw sx="100000" sy="100000" kx="0" ky="0" algn="b" rotWithShape="0" blurRad="50800" dist="25400" dir="5400000">
                <a:srgbClr val="000000">
                  <a:alpha val="38000"/>
                </a:srgbClr>
              </a:outerShdw>
            </a:effectLst>
          </p:spPr>
        </p:pic>
        <p:pic>
          <p:nvPicPr>
            <p:cNvPr id="1222" name=""/>
            <p:cNvPicPr>
              <a:picLocks noChangeAspect="0"/>
            </p:cNvPicPr>
            <p:nvPr/>
          </p:nvPicPr>
          <p:blipFill>
            <a:blip r:embed="rId6">
              <a:extLst/>
            </a:blip>
            <a:stretch>
              <a:fillRect/>
            </a:stretch>
          </p:blipFill>
          <p:spPr>
            <a:xfrm rot="5400000">
              <a:off x="843190" y="2599508"/>
              <a:ext cx="386778" cy="38101"/>
            </a:xfrm>
            <a:prstGeom prst="rect">
              <a:avLst/>
            </a:prstGeom>
            <a:effectLst>
              <a:outerShdw sx="100000" sy="100000" kx="0" ky="0" algn="b" rotWithShape="0" blurRad="50800" dist="25400" dir="5400000">
                <a:srgbClr val="000000">
                  <a:alpha val="38000"/>
                </a:srgbClr>
              </a:outerShdw>
            </a:effectLst>
          </p:spPr>
        </p:pic>
        <p:sp>
          <p:nvSpPr>
            <p:cNvPr id="1223" name="Shape 1223"/>
            <p:cNvSpPr/>
            <p:nvPr/>
          </p:nvSpPr>
          <p:spPr>
            <a:xfrm>
              <a:off x="1779182" y="2562841"/>
              <a:ext cx="1864659"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Service1依赖</a:t>
              </a:r>
            </a:p>
          </p:txBody>
        </p:sp>
      </p:gr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28" name="Shape 1228"/>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29" name="Shape 1229"/>
          <p:cNvSpPr/>
          <p:nvPr/>
        </p:nvSpPr>
        <p:spPr>
          <a:xfrm>
            <a:off x="2191796" y="639286"/>
            <a:ext cx="8621208"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自动化部署第二阶段，基于Asgard</a:t>
            </a:r>
          </a:p>
        </p:txBody>
      </p:sp>
      <p:pic>
        <p:nvPicPr>
          <p:cNvPr id="1230" name="pasted-image.png"/>
          <p:cNvPicPr>
            <a:picLocks noChangeAspect="1"/>
          </p:cNvPicPr>
          <p:nvPr/>
        </p:nvPicPr>
        <p:blipFill>
          <a:blip r:embed="rId3">
            <a:extLst/>
          </a:blip>
          <a:stretch>
            <a:fillRect/>
          </a:stretch>
        </p:blipFill>
        <p:spPr>
          <a:xfrm>
            <a:off x="2713773" y="2670765"/>
            <a:ext cx="7937501" cy="2794001"/>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34" name="Shape 1234"/>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35" name="Shape 1235"/>
          <p:cNvSpPr/>
          <p:nvPr/>
        </p:nvSpPr>
        <p:spPr>
          <a:xfrm>
            <a:off x="2191796" y="639286"/>
            <a:ext cx="8621208"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自动化部署第二阶段，基于Asgard</a:t>
            </a:r>
          </a:p>
        </p:txBody>
      </p:sp>
      <p:pic>
        <p:nvPicPr>
          <p:cNvPr id="1236" name="pasted-image.png"/>
          <p:cNvPicPr>
            <a:picLocks noChangeAspect="1"/>
          </p:cNvPicPr>
          <p:nvPr/>
        </p:nvPicPr>
        <p:blipFill>
          <a:blip r:embed="rId3">
            <a:extLst/>
          </a:blip>
          <a:stretch>
            <a:fillRect/>
          </a:stretch>
        </p:blipFill>
        <p:spPr>
          <a:xfrm>
            <a:off x="2934583" y="1837645"/>
            <a:ext cx="7782593" cy="4455799"/>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ph type="title"/>
          </p:nvPr>
        </p:nvSpPr>
        <p:spPr>
          <a:prstGeom prst="rect">
            <a:avLst/>
          </a:prstGeom>
        </p:spPr>
        <p:txBody>
          <a:bodyPr/>
          <a:lstStyle/>
          <a:p>
            <a:pPr>
              <a:defRPr i="1"/>
            </a:pPr>
            <a:r>
              <a:rPr i="0"/>
              <a:t>CRM</a:t>
            </a:r>
          </a:p>
        </p:txBody>
      </p:sp>
      <p:sp>
        <p:nvSpPr>
          <p:cNvPr id="433" name="Shape 43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4" name="Shape 434"/>
          <p:cNvSpPr/>
          <p:nvPr/>
        </p:nvSpPr>
        <p:spPr>
          <a:xfrm>
            <a:off x="1107522" y="2177729"/>
            <a:ext cx="4184223" cy="1770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2200">
                <a:latin typeface="Impact"/>
                <a:ea typeface="Impact"/>
                <a:cs typeface="Impact"/>
                <a:sym typeface="Impact"/>
              </a:rPr>
              <a:t>      </a:t>
            </a:r>
            <a:r>
              <a:rPr b="0" sz="10500">
                <a:latin typeface="Impact"/>
                <a:ea typeface="Impact"/>
                <a:cs typeface="Impact"/>
                <a:sym typeface="Impact"/>
              </a:rPr>
              <a:t>400K</a:t>
            </a:r>
            <a:r>
              <a:rPr sz="1700"/>
              <a:t> </a:t>
            </a:r>
            <a:r>
              <a:rPr b="0" sz="3900">
                <a:latin typeface="Impact"/>
                <a:ea typeface="Impact"/>
                <a:cs typeface="Impact"/>
                <a:sym typeface="Impact"/>
              </a:rPr>
              <a:t>Loc</a:t>
            </a:r>
            <a:r>
              <a:rPr b="0" sz="4100">
                <a:latin typeface="ヒラギノ角ゴ Std"/>
                <a:ea typeface="ヒラギノ角ゴ Std"/>
                <a:cs typeface="ヒラギノ角ゴ Std"/>
                <a:sym typeface="ヒラギノ角ゴ Std"/>
              </a:rPr>
              <a:t> </a:t>
            </a:r>
          </a:p>
        </p:txBody>
      </p:sp>
      <p:sp>
        <p:nvSpPr>
          <p:cNvPr id="435" name="Shape 435"/>
          <p:cNvSpPr/>
          <p:nvPr/>
        </p:nvSpPr>
        <p:spPr>
          <a:xfrm>
            <a:off x="6946928" y="2177729"/>
            <a:ext cx="3907823" cy="17446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5"/>
                </a:solidFill>
                <a:latin typeface="+mn-lt"/>
                <a:ea typeface="+mn-ea"/>
                <a:cs typeface="+mn-cs"/>
                <a:sym typeface="Helvetica"/>
              </a:defRPr>
            </a:pPr>
            <a:r>
              <a:rPr b="0" sz="3500">
                <a:latin typeface="Impact"/>
                <a:ea typeface="Impact"/>
                <a:cs typeface="Impact"/>
                <a:sym typeface="Impact"/>
              </a:rPr>
              <a:t>      </a:t>
            </a:r>
            <a:r>
              <a:rPr b="0" sz="12500">
                <a:latin typeface="헤드라인A"/>
                <a:ea typeface="헤드라인A"/>
                <a:cs typeface="헤드라인A"/>
                <a:sym typeface="헤드라인A"/>
              </a:rPr>
              <a:t>10</a:t>
            </a:r>
            <a:r>
              <a:rPr b="0" sz="2000">
                <a:latin typeface="헤드라인A"/>
                <a:ea typeface="헤드라인A"/>
                <a:cs typeface="헤드라인A"/>
                <a:sym typeface="헤드라인A"/>
              </a:rPr>
              <a:t>+</a:t>
            </a:r>
            <a:r>
              <a:rPr b="0" sz="3500">
                <a:latin typeface="Impact"/>
                <a:ea typeface="Impact"/>
                <a:cs typeface="Impact"/>
                <a:sym typeface="Impact"/>
              </a:rPr>
              <a:t>members</a:t>
            </a:r>
          </a:p>
        </p:txBody>
      </p:sp>
      <p:sp>
        <p:nvSpPr>
          <p:cNvPr id="436" name="Shape 436"/>
          <p:cNvSpPr/>
          <p:nvPr/>
        </p:nvSpPr>
        <p:spPr>
          <a:xfrm>
            <a:off x="1521156" y="6596606"/>
            <a:ext cx="3617545" cy="19478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FF2600"/>
                </a:solidFill>
                <a:latin typeface="+mn-lt"/>
                <a:ea typeface="+mn-ea"/>
                <a:cs typeface="+mn-cs"/>
                <a:sym typeface="Helvetica"/>
              </a:defRPr>
            </a:pPr>
            <a:r>
              <a:rPr b="0" sz="5100">
                <a:latin typeface="Impact"/>
                <a:ea typeface="Impact"/>
                <a:cs typeface="Impact"/>
                <a:sym typeface="Impact"/>
              </a:rPr>
              <a:t>      </a:t>
            </a:r>
            <a:r>
              <a:rPr b="0" sz="14100">
                <a:latin typeface="헤드라인A"/>
                <a:ea typeface="헤드라인A"/>
                <a:cs typeface="헤드라인A"/>
                <a:sym typeface="헤드라인A"/>
              </a:rPr>
              <a:t>50</a:t>
            </a:r>
            <a:r>
              <a:rPr b="0" sz="5100">
                <a:latin typeface="Impact"/>
                <a:ea typeface="Impact"/>
                <a:cs typeface="Impact"/>
                <a:sym typeface="Impact"/>
              </a:rPr>
              <a:t>mins</a:t>
            </a:r>
          </a:p>
        </p:txBody>
      </p:sp>
      <p:sp>
        <p:nvSpPr>
          <p:cNvPr id="437" name="Shape 437"/>
          <p:cNvSpPr/>
          <p:nvPr/>
        </p:nvSpPr>
        <p:spPr>
          <a:xfrm>
            <a:off x="8483333" y="6564856"/>
            <a:ext cx="2607555" cy="20113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6">
                    <a:satOff val="-35873"/>
                    <a:lumOff val="-12431"/>
                  </a:schemeClr>
                </a:solidFill>
                <a:latin typeface="+mn-lt"/>
                <a:ea typeface="+mn-ea"/>
                <a:cs typeface="+mn-cs"/>
                <a:sym typeface="Helvetica"/>
              </a:defRPr>
            </a:pPr>
            <a:r>
              <a:rPr b="0" sz="5600">
                <a:latin typeface="Impact"/>
                <a:ea typeface="Impact"/>
                <a:cs typeface="Impact"/>
                <a:sym typeface="Impact"/>
              </a:rPr>
              <a:t>     </a:t>
            </a:r>
            <a:r>
              <a:rPr b="0" sz="14600">
                <a:latin typeface="헤드라인A"/>
                <a:ea typeface="헤드라인A"/>
                <a:cs typeface="헤드라인A"/>
                <a:sym typeface="헤드라인A"/>
              </a:rPr>
              <a:t>3</a:t>
            </a:r>
            <a:r>
              <a:rPr b="0" sz="5600">
                <a:latin typeface="Impact"/>
                <a:ea typeface="Impact"/>
                <a:cs typeface="Impact"/>
                <a:sym typeface="Impact"/>
              </a:rPr>
              <a:t>Day</a:t>
            </a:r>
          </a:p>
        </p:txBody>
      </p:sp>
      <p:sp>
        <p:nvSpPr>
          <p:cNvPr id="438" name="Shape 438"/>
          <p:cNvSpPr/>
          <p:nvPr/>
        </p:nvSpPr>
        <p:spPr>
          <a:xfrm>
            <a:off x="5081024" y="4118751"/>
            <a:ext cx="2842752" cy="15160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5"/>
                </a:solidFill>
                <a:latin typeface="+mn-lt"/>
                <a:ea typeface="+mn-ea"/>
                <a:cs typeface="+mn-cs"/>
                <a:sym typeface="Helvetica"/>
              </a:defRPr>
            </a:pPr>
            <a:r>
              <a:rPr b="0" sz="5600">
                <a:latin typeface="Impact"/>
                <a:ea typeface="Impact"/>
                <a:cs typeface="Impact"/>
                <a:sym typeface="Impact"/>
              </a:rPr>
              <a:t>     </a:t>
            </a:r>
            <a:r>
              <a:rPr b="0" sz="10800">
                <a:latin typeface="헤드라인A"/>
                <a:ea typeface="헤드라인A"/>
                <a:cs typeface="헤드라인A"/>
                <a:sym typeface="헤드라인A"/>
              </a:rPr>
              <a:t>30%</a:t>
            </a:r>
          </a:p>
        </p:txBody>
      </p:sp>
      <p:sp>
        <p:nvSpPr>
          <p:cNvPr id="439" name="Shape 439"/>
          <p:cNvSpPr/>
          <p:nvPr/>
        </p:nvSpPr>
        <p:spPr>
          <a:xfrm>
            <a:off x="-38385" y="5515520"/>
            <a:ext cx="13067922" cy="4110071"/>
          </a:xfrm>
          <a:prstGeom prst="rect">
            <a:avLst/>
          </a:prstGeom>
          <a:solidFill>
            <a:srgbClr val="535353">
              <a:alpha val="90146"/>
            </a:srgbClr>
          </a:solidFill>
          <a:ln w="12700">
            <a:miter lim="400000"/>
          </a:ln>
        </p:spPr>
        <p:txBody>
          <a:bodyPr lIns="65023" tIns="65023" rIns="65023" bIns="65023" anchor="ctr"/>
          <a:lstStyle/>
          <a:p>
            <a:pP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40" name="Shape 1240"/>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41" name="Shape 1241"/>
          <p:cNvSpPr/>
          <p:nvPr/>
        </p:nvSpPr>
        <p:spPr>
          <a:xfrm>
            <a:off x="2191796" y="639286"/>
            <a:ext cx="8621208"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自动化部署第二阶段，基于Asgard</a:t>
            </a:r>
          </a:p>
        </p:txBody>
      </p:sp>
      <p:sp>
        <p:nvSpPr>
          <p:cNvPr id="1242" name="Shape 1242"/>
          <p:cNvSpPr/>
          <p:nvPr/>
        </p:nvSpPr>
        <p:spPr>
          <a:xfrm>
            <a:off x="2944379" y="2222690"/>
            <a:ext cx="8835041" cy="777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4200"/>
            </a:pPr>
            <a:r>
              <a:t>基于Asgard API，构建自动部署脚本</a:t>
            </a:r>
          </a:p>
        </p:txBody>
      </p:sp>
      <p:sp>
        <p:nvSpPr>
          <p:cNvPr id="1243" name="Shape 1243"/>
          <p:cNvSpPr/>
          <p:nvPr/>
        </p:nvSpPr>
        <p:spPr>
          <a:xfrm>
            <a:off x="2944379" y="3285536"/>
            <a:ext cx="3856034" cy="66014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marL="512884" indent="-512884" defTabSz="584200">
              <a:spcBef>
                <a:spcPts val="1200"/>
              </a:spcBef>
              <a:buClr>
                <a:srgbClr val="00B56E"/>
              </a:buClr>
              <a:buSzPct val="100000"/>
              <a:buFont typeface="Lucida Grande"/>
              <a:buChar char="■"/>
              <a:defRPr sz="4200"/>
            </a:pPr>
            <a:r>
              <a:t>一键切换路由</a:t>
            </a:r>
          </a:p>
        </p:txBody>
      </p:sp>
      <p:sp>
        <p:nvSpPr>
          <p:cNvPr id="1244" name="Shape 1244"/>
          <p:cNvSpPr/>
          <p:nvPr/>
        </p:nvSpPr>
        <p:spPr>
          <a:xfrm>
            <a:off x="2279108" y="4705261"/>
            <a:ext cx="8987295" cy="1133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a:solidFill>
                  <a:srgbClr val="FFFFFF"/>
                </a:solidFill>
              </a:defRPr>
            </a:pPr>
            <a:r>
              <a:rPr b="1" sz="4900">
                <a:solidFill>
                  <a:srgbClr val="00B56E"/>
                </a:solidFill>
              </a:rPr>
              <a:t>-&gt;</a:t>
            </a:r>
            <a:r>
              <a:rPr b="1" sz="4900"/>
              <a:t> </a:t>
            </a:r>
            <a:r>
              <a:rPr b="1" sz="6500">
                <a:solidFill>
                  <a:schemeClr val="accent1">
                    <a:satOff val="-4409"/>
                    <a:lumOff val="-10509"/>
                  </a:schemeClr>
                </a:solidFill>
              </a:rPr>
              <a:t>deploy</a:t>
            </a:r>
            <a:r>
              <a:rPr sz="6500"/>
              <a:t> </a:t>
            </a:r>
            <a:r>
              <a:rPr b="1" i="1" sz="6500">
                <a:solidFill>
                  <a:srgbClr val="00B56E"/>
                </a:solidFill>
              </a:rPr>
              <a:t>[APP] [VERSION]</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48" name="Shape 1248"/>
          <p:cNvSpPr/>
          <p:nvPr>
            <p:ph type="sldNum" sz="quarter" idx="2"/>
          </p:nvPr>
        </p:nvSpPr>
        <p:spPr>
          <a:xfrm>
            <a:off x="122726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a:solidFill>
                  <a:srgbClr val="000000"/>
                </a:solidFill>
              </a:defRPr>
            </a:pPr>
            <a:fld id="{86CB4B4D-7CA3-9044-876B-883B54F8677D}" type="slidenum">
              <a:rPr spc="163">
                <a:solidFill>
                  <a:srgbClr val="929396"/>
                </a:solidFill>
              </a:rPr>
            </a:fld>
          </a:p>
        </p:txBody>
      </p:sp>
      <p:sp>
        <p:nvSpPr>
          <p:cNvPr id="1249" name="Shape 1249"/>
          <p:cNvSpPr/>
          <p:nvPr/>
        </p:nvSpPr>
        <p:spPr>
          <a:xfrm>
            <a:off x="1090375" y="639286"/>
            <a:ext cx="10824050"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4500">
                <a:solidFill>
                  <a:srgbClr val="00B56E"/>
                </a:solidFill>
              </a:defRPr>
            </a:lvl1pPr>
          </a:lstStyle>
          <a:p>
            <a:pPr/>
            <a:r>
              <a:t>自动化部署第三阶段，基于CloudFormation</a:t>
            </a:r>
          </a:p>
        </p:txBody>
      </p:sp>
      <p:pic>
        <p:nvPicPr>
          <p:cNvPr id="1250" name="pasted-image.png"/>
          <p:cNvPicPr>
            <a:picLocks noChangeAspect="1"/>
          </p:cNvPicPr>
          <p:nvPr/>
        </p:nvPicPr>
        <p:blipFill>
          <a:blip r:embed="rId3">
            <a:extLst/>
          </a:blip>
          <a:stretch>
            <a:fillRect/>
          </a:stretch>
        </p:blipFill>
        <p:spPr>
          <a:xfrm>
            <a:off x="1393767" y="2133586"/>
            <a:ext cx="10217266" cy="4673857"/>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54" name="Shape 1254"/>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55" name="Shape 1255"/>
          <p:cNvSpPr/>
          <p:nvPr/>
        </p:nvSpPr>
        <p:spPr>
          <a:xfrm>
            <a:off x="12698" y="7625505"/>
            <a:ext cx="11401663"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56" name="Shape 1256"/>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r>
              <a:t>责任人机制(Custodian)</a:t>
            </a:r>
          </a:p>
        </p:txBody>
      </p:sp>
      <p:pic>
        <p:nvPicPr>
          <p:cNvPr id="1257" name="pasted-image.png"/>
          <p:cNvPicPr>
            <a:picLocks noChangeAspect="1"/>
          </p:cNvPicPr>
          <p:nvPr/>
        </p:nvPicPr>
        <p:blipFill>
          <a:blip r:embed="rId2">
            <a:extLst/>
          </a:blip>
          <a:stretch>
            <a:fillRect/>
          </a:stretch>
        </p:blipFill>
        <p:spPr>
          <a:xfrm>
            <a:off x="1598729" y="106335"/>
            <a:ext cx="8907460" cy="7509364"/>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59" name="Shape 1259"/>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60" name="Shape 1260"/>
          <p:cNvSpPr/>
          <p:nvPr/>
        </p:nvSpPr>
        <p:spPr>
          <a:xfrm>
            <a:off x="12698" y="7625505"/>
            <a:ext cx="11401663"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61" name="Shape 1261"/>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快速反馈 + 快速修复</a:t>
            </a:r>
          </a:p>
        </p:txBody>
      </p:sp>
      <p:sp>
        <p:nvSpPr>
          <p:cNvPr id="1262" name="Shape 1262"/>
          <p:cNvSpPr/>
          <p:nvPr/>
        </p:nvSpPr>
        <p:spPr>
          <a:xfrm>
            <a:off x="305815" y="3499725"/>
            <a:ext cx="8907460"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defRPr sz="1600"/>
            </a:pPr>
            <a:r>
              <a:rPr sz="3600"/>
              <a:t>Page Duty</a:t>
            </a:r>
          </a:p>
        </p:txBody>
      </p:sp>
      <p:sp>
        <p:nvSpPr>
          <p:cNvPr id="1263" name="Shape 1263"/>
          <p:cNvSpPr/>
          <p:nvPr/>
        </p:nvSpPr>
        <p:spPr>
          <a:xfrm>
            <a:off x="331215" y="1047318"/>
            <a:ext cx="8907459"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defRPr sz="1600"/>
            </a:pPr>
            <a:r>
              <a:rPr sz="3600"/>
              <a:t>NewRelic</a:t>
            </a:r>
          </a:p>
        </p:txBody>
      </p:sp>
      <p:sp>
        <p:nvSpPr>
          <p:cNvPr id="1264" name="Shape 1264"/>
          <p:cNvSpPr/>
          <p:nvPr/>
        </p:nvSpPr>
        <p:spPr>
          <a:xfrm>
            <a:off x="305815" y="2167534"/>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defRPr sz="1600"/>
            </a:pPr>
            <a:r>
              <a:rPr sz="3600"/>
              <a:t>Nagios / Cloud watch</a:t>
            </a:r>
          </a:p>
        </p:txBody>
      </p:sp>
      <p:sp>
        <p:nvSpPr>
          <p:cNvPr id="1265" name="Shape 1265"/>
          <p:cNvSpPr/>
          <p:nvPr/>
        </p:nvSpPr>
        <p:spPr>
          <a:xfrm>
            <a:off x="305815" y="4628718"/>
            <a:ext cx="8907460"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Splunk</a:t>
            </a:r>
          </a:p>
        </p:txBody>
      </p:sp>
      <p:pic>
        <p:nvPicPr>
          <p:cNvPr id="1266" name="pasted-image.png"/>
          <p:cNvPicPr>
            <a:picLocks noChangeAspect="1"/>
          </p:cNvPicPr>
          <p:nvPr/>
        </p:nvPicPr>
        <p:blipFill>
          <a:blip r:embed="rId3">
            <a:extLst/>
          </a:blip>
          <a:stretch>
            <a:fillRect/>
          </a:stretch>
        </p:blipFill>
        <p:spPr>
          <a:xfrm>
            <a:off x="5267995" y="4221940"/>
            <a:ext cx="4824435" cy="3252429"/>
          </a:xfrm>
          <a:prstGeom prst="rect">
            <a:avLst/>
          </a:prstGeom>
          <a:ln w="12700">
            <a:miter lim="400000"/>
          </a:ln>
        </p:spPr>
      </p:pic>
      <p:pic>
        <p:nvPicPr>
          <p:cNvPr id="1267" name="pasted-image.png"/>
          <p:cNvPicPr>
            <a:picLocks noChangeAspect="1"/>
          </p:cNvPicPr>
          <p:nvPr/>
        </p:nvPicPr>
        <p:blipFill>
          <a:blip r:embed="rId4">
            <a:extLst/>
          </a:blip>
          <a:stretch>
            <a:fillRect/>
          </a:stretch>
        </p:blipFill>
        <p:spPr>
          <a:xfrm>
            <a:off x="5267995" y="1045989"/>
            <a:ext cx="4824435" cy="2702847"/>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pic>
        <p:nvPicPr>
          <p:cNvPr id="1271" name="pasted-image.png"/>
          <p:cNvPicPr>
            <a:picLocks noChangeAspect="1"/>
          </p:cNvPicPr>
          <p:nvPr/>
        </p:nvPicPr>
        <p:blipFill>
          <a:blip r:embed="rId2">
            <a:extLst/>
          </a:blip>
          <a:stretch>
            <a:fillRect/>
          </a:stretch>
        </p:blipFill>
        <p:spPr>
          <a:xfrm>
            <a:off x="1297790" y="61650"/>
            <a:ext cx="10409220" cy="7806915"/>
          </a:xfrm>
          <a:prstGeom prst="rect">
            <a:avLst/>
          </a:prstGeom>
          <a:ln w="12700">
            <a:miter lim="400000"/>
          </a:ln>
        </p:spPr>
      </p:pic>
      <p:sp>
        <p:nvSpPr>
          <p:cNvPr id="1272" name="Shape 1272"/>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73" name="Shape 1273"/>
          <p:cNvSpPr/>
          <p:nvPr/>
        </p:nvSpPr>
        <p:spPr>
          <a:xfrm>
            <a:off x="12698" y="7937454"/>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74" name="Shape 1274"/>
          <p:cNvSpPr/>
          <p:nvPr/>
        </p:nvSpPr>
        <p:spPr>
          <a:xfrm>
            <a:off x="116262" y="8001623"/>
            <a:ext cx="8907460"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服务太多了……</a:t>
            </a: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76" name="Shape 1276"/>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77" name="Shape 1277"/>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78" name="Shape 1278"/>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实践6 - “藏宝图”</a:t>
            </a:r>
          </a:p>
        </p:txBody>
      </p:sp>
      <p:pic>
        <p:nvPicPr>
          <p:cNvPr id="1279" name="image34.png"/>
          <p:cNvPicPr>
            <a:picLocks noChangeAspect="1"/>
          </p:cNvPicPr>
          <p:nvPr/>
        </p:nvPicPr>
        <p:blipFill>
          <a:blip r:embed="rId2">
            <a:extLst/>
          </a:blip>
          <a:stretch>
            <a:fillRect/>
          </a:stretch>
        </p:blipFill>
        <p:spPr>
          <a:xfrm>
            <a:off x="1930399" y="1136542"/>
            <a:ext cx="9144001" cy="6153915"/>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81" name="Shape 1281"/>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82" name="Shape 1282"/>
          <p:cNvSpPr/>
          <p:nvPr/>
        </p:nvSpPr>
        <p:spPr>
          <a:xfrm>
            <a:off x="12698" y="7625505"/>
            <a:ext cx="7529812"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83" name="Shape 1283"/>
          <p:cNvSpPr/>
          <p:nvPr/>
        </p:nvSpPr>
        <p:spPr>
          <a:xfrm>
            <a:off x="407415" y="7677329"/>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实践6 - “藏宝图”</a:t>
            </a:r>
          </a:p>
        </p:txBody>
      </p:sp>
      <p:pic>
        <p:nvPicPr>
          <p:cNvPr id="1284" name="pasted-image.tif"/>
          <p:cNvPicPr>
            <a:picLocks noChangeAspect="1"/>
          </p:cNvPicPr>
          <p:nvPr/>
        </p:nvPicPr>
        <p:blipFill>
          <a:blip r:embed="rId2">
            <a:extLst/>
          </a:blip>
          <a:stretch>
            <a:fillRect/>
          </a:stretch>
        </p:blipFill>
        <p:spPr>
          <a:xfrm>
            <a:off x="400053" y="465063"/>
            <a:ext cx="12204694" cy="7086597"/>
          </a:xfrm>
          <a:prstGeom prst="rect">
            <a:avLst/>
          </a:prstGeom>
          <a:ln w="12700">
            <a:miter lim="400000"/>
          </a:ln>
        </p:spPr>
      </p:pic>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FFFFFF"/>
        </a:solidFill>
      </p:bgPr>
    </p:bg>
    <p:spTree>
      <p:nvGrpSpPr>
        <p:cNvPr id="1" name=""/>
        <p:cNvGrpSpPr/>
        <p:nvPr/>
      </p:nvGrpSpPr>
      <p:grpSpPr>
        <a:xfrm>
          <a:off x="0" y="0"/>
          <a:ext cx="0" cy="0"/>
          <a:chOff x="0" y="0"/>
          <a:chExt cx="0" cy="0"/>
        </a:xfrm>
      </p:grpSpPr>
      <p:sp>
        <p:nvSpPr>
          <p:cNvPr id="1286" name="Shape 1286"/>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87" name="Shape 1287"/>
          <p:cNvSpPr/>
          <p:nvPr/>
        </p:nvSpPr>
        <p:spPr>
          <a:xfrm>
            <a:off x="12698" y="7625505"/>
            <a:ext cx="11401663"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88" name="Shape 1288"/>
          <p:cNvSpPr/>
          <p:nvPr/>
        </p:nvSpPr>
        <p:spPr>
          <a:xfrm>
            <a:off x="371290" y="7677329"/>
            <a:ext cx="8907460"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还在探索中……</a:t>
            </a:r>
          </a:p>
        </p:txBody>
      </p:sp>
      <p:sp>
        <p:nvSpPr>
          <p:cNvPr id="1289" name="Shape 1289"/>
          <p:cNvSpPr/>
          <p:nvPr/>
        </p:nvSpPr>
        <p:spPr>
          <a:xfrm>
            <a:off x="371290" y="1259886"/>
            <a:ext cx="8907459" cy="58623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微服务的成本管理</a:t>
            </a:r>
          </a:p>
        </p:txBody>
      </p:sp>
      <p:sp>
        <p:nvSpPr>
          <p:cNvPr id="1290" name="Shape 1290"/>
          <p:cNvSpPr/>
          <p:nvPr/>
        </p:nvSpPr>
        <p:spPr>
          <a:xfrm>
            <a:off x="371290" y="2531195"/>
            <a:ext cx="8907460" cy="58623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微服务的依赖管理</a:t>
            </a:r>
          </a:p>
        </p:txBody>
      </p:sp>
      <p:sp>
        <p:nvSpPr>
          <p:cNvPr id="1291" name="Shape 1291"/>
          <p:cNvSpPr/>
          <p:nvPr/>
        </p:nvSpPr>
        <p:spPr>
          <a:xfrm>
            <a:off x="371290" y="3762388"/>
            <a:ext cx="8907459"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DevOPS文化与技能培养</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293" name="Shape 1293"/>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294" name="Shape 1294"/>
          <p:cNvSpPr/>
          <p:nvPr/>
        </p:nvSpPr>
        <p:spPr>
          <a:xfrm>
            <a:off x="12698" y="7625505"/>
            <a:ext cx="11401663" cy="804386"/>
          </a:xfrm>
          <a:prstGeom prst="rect">
            <a:avLst/>
          </a:prstGeom>
          <a:solidFill>
            <a:srgbClr val="D0D618"/>
          </a:solidFill>
          <a:ln w="12700">
            <a:miter lim="400000"/>
          </a:ln>
        </p:spPr>
        <p:txBody>
          <a:bodyPr lIns="50800" tIns="50800" rIns="50800" bIns="50800" anchor="ctr"/>
          <a:lstStyle/>
          <a:p>
            <a:pPr algn="ctr">
              <a:defRPr sz="3000"/>
            </a:pPr>
          </a:p>
        </p:txBody>
      </p:sp>
      <p:sp>
        <p:nvSpPr>
          <p:cNvPr id="1295" name="Shape 1295"/>
          <p:cNvSpPr/>
          <p:nvPr/>
        </p:nvSpPr>
        <p:spPr>
          <a:xfrm>
            <a:off x="407415" y="7677329"/>
            <a:ext cx="8907459"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latin typeface="Helvetica Neue Bold Condensed"/>
                <a:ea typeface="Helvetica Neue Bold Condensed"/>
                <a:cs typeface="Helvetica Neue Bold Condensed"/>
                <a:sym typeface="Helvetica Neue Bold Condensed"/>
              </a:defRPr>
            </a:lvl1pPr>
          </a:lstStyle>
          <a:p>
            <a:pPr>
              <a:defRPr sz="1600"/>
            </a:pPr>
            <a:r>
              <a:rPr sz="3600"/>
              <a:t>总结</a:t>
            </a:r>
          </a:p>
        </p:txBody>
      </p:sp>
      <p:sp>
        <p:nvSpPr>
          <p:cNvPr id="1296" name="Shape 1296"/>
          <p:cNvSpPr/>
          <p:nvPr/>
        </p:nvSpPr>
        <p:spPr>
          <a:xfrm>
            <a:off x="7662154" y="2565782"/>
            <a:ext cx="1443870"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4" indent="0">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S</a:t>
            </a:r>
            <a:r>
              <a:rPr sz="3600">
                <a:latin typeface="Helvetica Neue Bold Condensed"/>
                <a:ea typeface="Helvetica Neue Bold Condensed"/>
                <a:cs typeface="Helvetica Neue Bold Condensed"/>
                <a:sym typeface="Helvetica Neue Bold Condensed"/>
              </a:rPr>
              <a:t>tencil</a:t>
            </a:r>
          </a:p>
        </p:txBody>
      </p:sp>
      <p:sp>
        <p:nvSpPr>
          <p:cNvPr id="1297" name="Shape 1297"/>
          <p:cNvSpPr/>
          <p:nvPr/>
        </p:nvSpPr>
        <p:spPr>
          <a:xfrm>
            <a:off x="7641270" y="4358408"/>
            <a:ext cx="1187244" cy="676047"/>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P</a:t>
            </a:r>
            <a:r>
              <a:rPr sz="3600">
                <a:latin typeface="Helvetica Neue Bold Condensed"/>
                <a:ea typeface="Helvetica Neue Bold Condensed"/>
                <a:cs typeface="Helvetica Neue Bold Condensed"/>
                <a:sym typeface="Helvetica Neue Bold Condensed"/>
              </a:rPr>
              <a:t>ACT</a:t>
            </a:r>
          </a:p>
        </p:txBody>
      </p:sp>
      <p:sp>
        <p:nvSpPr>
          <p:cNvPr id="1298" name="Shape 1298"/>
          <p:cNvSpPr/>
          <p:nvPr/>
        </p:nvSpPr>
        <p:spPr>
          <a:xfrm>
            <a:off x="7653970" y="5307396"/>
            <a:ext cx="1161844"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T</a:t>
            </a:r>
            <a:r>
              <a:rPr sz="3600">
                <a:latin typeface="Helvetica Neue Bold Condensed"/>
                <a:ea typeface="Helvetica Neue Bold Condensed"/>
                <a:cs typeface="Helvetica Neue Bold Condensed"/>
                <a:sym typeface="Helvetica Neue Bold Condensed"/>
              </a:rPr>
              <a:t>MI</a:t>
            </a:r>
          </a:p>
        </p:txBody>
      </p:sp>
      <p:sp>
        <p:nvSpPr>
          <p:cNvPr id="1299" name="Shape 1299"/>
          <p:cNvSpPr/>
          <p:nvPr/>
        </p:nvSpPr>
        <p:spPr>
          <a:xfrm>
            <a:off x="7662154" y="3470781"/>
            <a:ext cx="1443870"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H</a:t>
            </a:r>
            <a:r>
              <a:rPr sz="3600">
                <a:latin typeface="Helvetica Neue Bold Condensed"/>
                <a:ea typeface="Helvetica Neue Bold Condensed"/>
                <a:cs typeface="Helvetica Neue Bold Condensed"/>
                <a:sym typeface="Helvetica Neue Bold Condensed"/>
              </a:rPr>
              <a:t>AL</a:t>
            </a:r>
          </a:p>
        </p:txBody>
      </p:sp>
      <p:sp>
        <p:nvSpPr>
          <p:cNvPr id="1300" name="Shape 1300"/>
          <p:cNvSpPr/>
          <p:nvPr/>
        </p:nvSpPr>
        <p:spPr>
          <a:xfrm>
            <a:off x="7666838" y="1633448"/>
            <a:ext cx="4648603"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4" indent="0">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I</a:t>
            </a:r>
            <a:r>
              <a:rPr sz="3600">
                <a:latin typeface="Helvetica Neue Bold Condensed"/>
                <a:ea typeface="Helvetica Neue Bold Condensed"/>
                <a:cs typeface="Helvetica Neue Bold Condensed"/>
                <a:sym typeface="Helvetica Neue Bold Condensed"/>
              </a:rPr>
              <a:t>solated Environment</a:t>
            </a:r>
          </a:p>
        </p:txBody>
      </p:sp>
      <p:sp>
        <p:nvSpPr>
          <p:cNvPr id="1301" name="Shape 1301"/>
          <p:cNvSpPr/>
          <p:nvPr/>
        </p:nvSpPr>
        <p:spPr>
          <a:xfrm>
            <a:off x="1214984" y="2597022"/>
            <a:ext cx="5800971" cy="58623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lvl="4" indent="0">
              <a:defRPr sz="1600">
                <a:solidFill>
                  <a:srgbClr val="00B46E"/>
                </a:solidFill>
                <a:latin typeface="冬青黑体简体中文 W3"/>
                <a:ea typeface="冬青黑体简体中文 W3"/>
                <a:cs typeface="冬青黑体简体中文 W3"/>
                <a:sym typeface="冬青黑体简体中文 W3"/>
              </a:defRPr>
            </a:pPr>
            <a:r>
              <a:rPr sz="3600">
                <a:latin typeface="Helvetica Neue Bold Condensed"/>
                <a:ea typeface="Helvetica Neue Bold Condensed"/>
                <a:cs typeface="Helvetica Neue Bold Condensed"/>
                <a:sym typeface="Helvetica Neue Bold Condensed"/>
              </a:rPr>
              <a:t>演进的开发模板</a:t>
            </a:r>
          </a:p>
        </p:txBody>
      </p:sp>
      <p:sp>
        <p:nvSpPr>
          <p:cNvPr id="1302" name="Shape 1302"/>
          <p:cNvSpPr/>
          <p:nvPr/>
        </p:nvSpPr>
        <p:spPr>
          <a:xfrm>
            <a:off x="1214984" y="4433278"/>
            <a:ext cx="5800971" cy="58623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基于消费者的契约测试</a:t>
            </a:r>
          </a:p>
        </p:txBody>
      </p:sp>
      <p:sp>
        <p:nvSpPr>
          <p:cNvPr id="1303" name="Shape 1303"/>
          <p:cNvSpPr/>
          <p:nvPr/>
        </p:nvSpPr>
        <p:spPr>
          <a:xfrm>
            <a:off x="1214984" y="5351226"/>
            <a:ext cx="5800971"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基础设施自管理</a:t>
            </a:r>
          </a:p>
        </p:txBody>
      </p:sp>
      <p:sp>
        <p:nvSpPr>
          <p:cNvPr id="1304" name="Shape 1304"/>
          <p:cNvSpPr/>
          <p:nvPr/>
        </p:nvSpPr>
        <p:spPr>
          <a:xfrm>
            <a:off x="1232458" y="3515329"/>
            <a:ext cx="5800972"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轻量级的通信协议</a:t>
            </a:r>
          </a:p>
        </p:txBody>
      </p:sp>
      <p:sp>
        <p:nvSpPr>
          <p:cNvPr id="1305" name="Shape 1305"/>
          <p:cNvSpPr/>
          <p:nvPr/>
        </p:nvSpPr>
        <p:spPr>
          <a:xfrm>
            <a:off x="1257858" y="1679073"/>
            <a:ext cx="5800972"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独立的环境</a:t>
            </a:r>
          </a:p>
        </p:txBody>
      </p:sp>
      <p:sp>
        <p:nvSpPr>
          <p:cNvPr id="1306" name="Shape 1306"/>
          <p:cNvSpPr/>
          <p:nvPr/>
        </p:nvSpPr>
        <p:spPr>
          <a:xfrm>
            <a:off x="7676987" y="6151034"/>
            <a:ext cx="1551131" cy="67604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1600">
                <a:solidFill>
                  <a:srgbClr val="00B46E"/>
                </a:solidFill>
                <a:latin typeface="冬青黑体简体中文 W3"/>
                <a:ea typeface="冬青黑体简体中文 W3"/>
                <a:cs typeface="冬青黑体简体中文 W3"/>
                <a:sym typeface="冬青黑体简体中文 W3"/>
              </a:defRPr>
            </a:pPr>
            <a:r>
              <a:rPr sz="3600">
                <a:solidFill>
                  <a:schemeClr val="accent2">
                    <a:satOff val="-4966"/>
                    <a:lumOff val="-10549"/>
                  </a:schemeClr>
                </a:solidFill>
                <a:latin typeface="Helvetica Neue Bold Condensed"/>
                <a:ea typeface="Helvetica Neue Bold Condensed"/>
                <a:cs typeface="Helvetica Neue Bold Condensed"/>
                <a:sym typeface="Helvetica Neue Bold Condensed"/>
              </a:rPr>
              <a:t>M</a:t>
            </a:r>
            <a:r>
              <a:rPr sz="3600">
                <a:latin typeface="Helvetica Neue Bold Condensed"/>
                <a:ea typeface="Helvetica Neue Bold Condensed"/>
                <a:cs typeface="Helvetica Neue Bold Condensed"/>
                <a:sym typeface="Helvetica Neue Bold Condensed"/>
              </a:rPr>
              <a:t>A</a:t>
            </a:r>
            <a:r>
              <a:rPr sz="3600">
                <a:solidFill>
                  <a:srgbClr val="00B56E"/>
                </a:solidFill>
                <a:latin typeface="Helvetica Neue Bold Condensed"/>
                <a:ea typeface="Helvetica Neue Bold Condensed"/>
                <a:cs typeface="Helvetica Neue Bold Condensed"/>
                <a:sym typeface="Helvetica Neue Bold Condensed"/>
              </a:rPr>
              <a:t>P</a:t>
            </a:r>
          </a:p>
        </p:txBody>
      </p:sp>
      <p:sp>
        <p:nvSpPr>
          <p:cNvPr id="1307" name="Shape 1307"/>
          <p:cNvSpPr/>
          <p:nvPr/>
        </p:nvSpPr>
        <p:spPr>
          <a:xfrm>
            <a:off x="1238001" y="6194864"/>
            <a:ext cx="5800971" cy="586234"/>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sz="3600">
                <a:solidFill>
                  <a:srgbClr val="00B46E"/>
                </a:solidFill>
                <a:latin typeface="Helvetica Neue Bold Condensed"/>
                <a:ea typeface="Helvetica Neue Bold Condensed"/>
                <a:cs typeface="Helvetica Neue Bold Condensed"/>
                <a:sym typeface="Helvetica Neue Bold Condensed"/>
              </a:defRPr>
            </a:lvl1pPr>
          </a:lstStyle>
          <a:p>
            <a:pPr/>
            <a:r>
              <a:t>微服务藏宝图</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309" name="Shape 1309"/>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310" name="Shape 1310"/>
          <p:cNvSpPr/>
          <p:nvPr>
            <p:ph type="title"/>
          </p:nvPr>
        </p:nvSpPr>
        <p:spPr>
          <a:xfrm>
            <a:off x="206483" y="448969"/>
            <a:ext cx="11925301" cy="1905001"/>
          </a:xfrm>
          <a:prstGeom prst="rect">
            <a:avLst/>
          </a:prstGeom>
        </p:spPr>
        <p:txBody>
          <a:bodyPr lIns="50800" tIns="50800" rIns="50800" bIns="50800" anchor="ctr"/>
          <a:lstStyle>
            <a:lvl1pPr algn="ctr">
              <a:defRPr b="1" spc="-420" sz="8400">
                <a:solidFill>
                  <a:srgbClr val="00B56E"/>
                </a:solidFill>
                <a:latin typeface="+mn-lt"/>
                <a:ea typeface="+mn-ea"/>
                <a:cs typeface="+mn-cs"/>
                <a:sym typeface="Helvetica"/>
              </a:defRPr>
            </a:lvl1pPr>
          </a:lstStyle>
          <a:p>
            <a:pPr/>
            <a:r>
              <a:t>谢谢</a:t>
            </a:r>
          </a:p>
        </p:txBody>
      </p:sp>
      <p:pic>
        <p:nvPicPr>
          <p:cNvPr id="1311" name="pasted-image.png"/>
          <p:cNvPicPr>
            <a:picLocks noChangeAspect="1"/>
          </p:cNvPicPr>
          <p:nvPr/>
        </p:nvPicPr>
        <p:blipFill>
          <a:blip r:embed="rId2">
            <a:extLst/>
          </a:blip>
          <a:stretch>
            <a:fillRect/>
          </a:stretch>
        </p:blipFill>
        <p:spPr>
          <a:xfrm>
            <a:off x="6155392" y="2780952"/>
            <a:ext cx="6426201" cy="6324601"/>
          </a:xfrm>
          <a:prstGeom prst="rect">
            <a:avLst/>
          </a:prstGeom>
          <a:ln w="12700">
            <a:miter lim="400000"/>
          </a:ln>
        </p:spPr>
      </p:pic>
      <p:pic>
        <p:nvPicPr>
          <p:cNvPr id="1312" name="pasted-image.tif"/>
          <p:cNvPicPr>
            <a:picLocks noChangeAspect="1"/>
          </p:cNvPicPr>
          <p:nvPr/>
        </p:nvPicPr>
        <p:blipFill>
          <a:blip r:embed="rId3">
            <a:extLst/>
          </a:blip>
          <a:stretch>
            <a:fillRect/>
          </a:stretch>
        </p:blipFill>
        <p:spPr>
          <a:xfrm>
            <a:off x="2287431" y="2877908"/>
            <a:ext cx="3071867" cy="2787099"/>
          </a:xfrm>
          <a:prstGeom prst="rect">
            <a:avLst/>
          </a:prstGeom>
          <a:ln w="12700">
            <a:miter lim="400000"/>
          </a:ln>
        </p:spPr>
      </p:pic>
      <p:pic>
        <p:nvPicPr>
          <p:cNvPr id="1313" name="pasted-image.png"/>
          <p:cNvPicPr>
            <a:picLocks noChangeAspect="1"/>
          </p:cNvPicPr>
          <p:nvPr/>
        </p:nvPicPr>
        <p:blipFill>
          <a:blip r:embed="rId4">
            <a:extLst/>
          </a:blip>
          <a:stretch>
            <a:fillRect/>
          </a:stretch>
        </p:blipFill>
        <p:spPr>
          <a:xfrm>
            <a:off x="2645445" y="5754071"/>
            <a:ext cx="2355838" cy="3061361"/>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title"/>
          </p:nvPr>
        </p:nvSpPr>
        <p:spPr>
          <a:prstGeom prst="rect">
            <a:avLst/>
          </a:prstGeom>
        </p:spPr>
        <p:txBody>
          <a:bodyPr/>
          <a:lstStyle/>
          <a:p>
            <a:pPr>
              <a:defRPr i="1"/>
            </a:pPr>
            <a:r>
              <a:rPr i="0"/>
              <a:t>CRM</a:t>
            </a:r>
          </a:p>
        </p:txBody>
      </p:sp>
      <p:sp>
        <p:nvSpPr>
          <p:cNvPr id="442" name="Shape 44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3" name="Shape 443"/>
          <p:cNvSpPr/>
          <p:nvPr/>
        </p:nvSpPr>
        <p:spPr>
          <a:xfrm>
            <a:off x="1107522" y="2177729"/>
            <a:ext cx="4184223" cy="17700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DE6A10"/>
                </a:solidFill>
                <a:latin typeface="+mn-lt"/>
                <a:ea typeface="+mn-ea"/>
                <a:cs typeface="+mn-cs"/>
                <a:sym typeface="Helvetica"/>
              </a:defRPr>
            </a:pPr>
            <a:r>
              <a:rPr b="0" sz="2200">
                <a:latin typeface="Impact"/>
                <a:ea typeface="Impact"/>
                <a:cs typeface="Impact"/>
                <a:sym typeface="Impact"/>
              </a:rPr>
              <a:t>      </a:t>
            </a:r>
            <a:r>
              <a:rPr b="0" sz="10500">
                <a:latin typeface="Impact"/>
                <a:ea typeface="Impact"/>
                <a:cs typeface="Impact"/>
                <a:sym typeface="Impact"/>
              </a:rPr>
              <a:t>400K</a:t>
            </a:r>
            <a:r>
              <a:rPr sz="1700"/>
              <a:t> </a:t>
            </a:r>
            <a:r>
              <a:rPr b="0" sz="3900">
                <a:latin typeface="Impact"/>
                <a:ea typeface="Impact"/>
                <a:cs typeface="Impact"/>
                <a:sym typeface="Impact"/>
              </a:rPr>
              <a:t>Loc</a:t>
            </a:r>
            <a:r>
              <a:rPr b="0" sz="4100">
                <a:latin typeface="ヒラギノ角ゴ Std"/>
                <a:ea typeface="ヒラギノ角ゴ Std"/>
                <a:cs typeface="ヒラギノ角ゴ Std"/>
                <a:sym typeface="ヒラギノ角ゴ Std"/>
              </a:rPr>
              <a:t> </a:t>
            </a:r>
          </a:p>
        </p:txBody>
      </p:sp>
      <p:sp>
        <p:nvSpPr>
          <p:cNvPr id="444" name="Shape 444"/>
          <p:cNvSpPr/>
          <p:nvPr/>
        </p:nvSpPr>
        <p:spPr>
          <a:xfrm>
            <a:off x="6946928" y="2177729"/>
            <a:ext cx="3907823" cy="17446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5"/>
                </a:solidFill>
                <a:latin typeface="+mn-lt"/>
                <a:ea typeface="+mn-ea"/>
                <a:cs typeface="+mn-cs"/>
                <a:sym typeface="Helvetica"/>
              </a:defRPr>
            </a:pPr>
            <a:r>
              <a:rPr b="0" sz="3500">
                <a:latin typeface="Impact"/>
                <a:ea typeface="Impact"/>
                <a:cs typeface="Impact"/>
                <a:sym typeface="Impact"/>
              </a:rPr>
              <a:t>      </a:t>
            </a:r>
            <a:r>
              <a:rPr b="0" sz="12500">
                <a:latin typeface="헤드라인A"/>
                <a:ea typeface="헤드라인A"/>
                <a:cs typeface="헤드라인A"/>
                <a:sym typeface="헤드라인A"/>
              </a:rPr>
              <a:t>10</a:t>
            </a:r>
            <a:r>
              <a:rPr b="0" sz="2000">
                <a:latin typeface="헤드라인A"/>
                <a:ea typeface="헤드라인A"/>
                <a:cs typeface="헤드라인A"/>
                <a:sym typeface="헤드라인A"/>
              </a:rPr>
              <a:t>+</a:t>
            </a:r>
            <a:r>
              <a:rPr b="0" sz="3500">
                <a:latin typeface="Impact"/>
                <a:ea typeface="Impact"/>
                <a:cs typeface="Impact"/>
                <a:sym typeface="Impact"/>
              </a:rPr>
              <a:t>members</a:t>
            </a:r>
          </a:p>
        </p:txBody>
      </p:sp>
      <p:sp>
        <p:nvSpPr>
          <p:cNvPr id="445" name="Shape 445"/>
          <p:cNvSpPr/>
          <p:nvPr/>
        </p:nvSpPr>
        <p:spPr>
          <a:xfrm>
            <a:off x="1521156" y="6596606"/>
            <a:ext cx="3617545" cy="19478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rgbClr val="FF2600"/>
                </a:solidFill>
                <a:latin typeface="+mn-lt"/>
                <a:ea typeface="+mn-ea"/>
                <a:cs typeface="+mn-cs"/>
                <a:sym typeface="Helvetica"/>
              </a:defRPr>
            </a:pPr>
            <a:r>
              <a:rPr b="0" sz="5100">
                <a:latin typeface="Impact"/>
                <a:ea typeface="Impact"/>
                <a:cs typeface="Impact"/>
                <a:sym typeface="Impact"/>
              </a:rPr>
              <a:t>      </a:t>
            </a:r>
            <a:r>
              <a:rPr b="0" sz="14100">
                <a:latin typeface="헤드라인A"/>
                <a:ea typeface="헤드라인A"/>
                <a:cs typeface="헤드라인A"/>
                <a:sym typeface="헤드라인A"/>
              </a:rPr>
              <a:t>50</a:t>
            </a:r>
            <a:r>
              <a:rPr b="0" sz="5100">
                <a:latin typeface="Impact"/>
                <a:ea typeface="Impact"/>
                <a:cs typeface="Impact"/>
                <a:sym typeface="Impact"/>
              </a:rPr>
              <a:t>mins</a:t>
            </a:r>
          </a:p>
        </p:txBody>
      </p:sp>
      <p:sp>
        <p:nvSpPr>
          <p:cNvPr id="446" name="Shape 446"/>
          <p:cNvSpPr/>
          <p:nvPr/>
        </p:nvSpPr>
        <p:spPr>
          <a:xfrm>
            <a:off x="8483333" y="6564856"/>
            <a:ext cx="2607555" cy="2011399"/>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6">
                    <a:satOff val="-35873"/>
                    <a:lumOff val="-12431"/>
                  </a:schemeClr>
                </a:solidFill>
                <a:latin typeface="+mn-lt"/>
                <a:ea typeface="+mn-ea"/>
                <a:cs typeface="+mn-cs"/>
                <a:sym typeface="Helvetica"/>
              </a:defRPr>
            </a:pPr>
            <a:r>
              <a:rPr b="0" sz="5600">
                <a:latin typeface="Impact"/>
                <a:ea typeface="Impact"/>
                <a:cs typeface="Impact"/>
                <a:sym typeface="Impact"/>
              </a:rPr>
              <a:t>     </a:t>
            </a:r>
            <a:r>
              <a:rPr b="0" sz="14600">
                <a:latin typeface="헤드라인A"/>
                <a:ea typeface="헤드라인A"/>
                <a:cs typeface="헤드라인A"/>
                <a:sym typeface="헤드라인A"/>
              </a:rPr>
              <a:t>3</a:t>
            </a:r>
            <a:r>
              <a:rPr b="0" sz="5600">
                <a:latin typeface="Impact"/>
                <a:ea typeface="Impact"/>
                <a:cs typeface="Impact"/>
                <a:sym typeface="Impact"/>
              </a:rPr>
              <a:t>Day</a:t>
            </a:r>
          </a:p>
        </p:txBody>
      </p:sp>
      <p:sp>
        <p:nvSpPr>
          <p:cNvPr id="447" name="Shape 447"/>
          <p:cNvSpPr/>
          <p:nvPr/>
        </p:nvSpPr>
        <p:spPr>
          <a:xfrm>
            <a:off x="5081024" y="4118751"/>
            <a:ext cx="2842752" cy="1516098"/>
          </a:xfrm>
          <a:prstGeom prst="rect">
            <a:avLst/>
          </a:prstGeom>
          <a:ln w="12700">
            <a:miter lim="400000"/>
          </a:ln>
          <a:extLst>
            <a:ext uri="{C572A759-6A51-4108-AA02-DFA0A04FC94B}">
              <ma14:wrappingTextBoxFlag xmlns:ma14="http://schemas.microsoft.com/office/mac/drawingml/2011/main" val="1"/>
            </a:ext>
          </a:extLst>
        </p:spPr>
        <p:txBody>
          <a:bodyPr wrap="none" lIns="72248" tIns="72248" rIns="72248" bIns="72248" anchor="ctr">
            <a:spAutoFit/>
          </a:bodyPr>
          <a:lstStyle/>
          <a:p>
            <a:pPr algn="ctr" defTabSz="584200">
              <a:lnSpc>
                <a:spcPct val="90000"/>
              </a:lnSpc>
              <a:defRPr b="1" sz="3400">
                <a:solidFill>
                  <a:schemeClr val="accent5"/>
                </a:solidFill>
                <a:latin typeface="+mn-lt"/>
                <a:ea typeface="+mn-ea"/>
                <a:cs typeface="+mn-cs"/>
                <a:sym typeface="Helvetica"/>
              </a:defRPr>
            </a:pPr>
            <a:r>
              <a:rPr b="0" sz="5600">
                <a:latin typeface="Impact"/>
                <a:ea typeface="Impact"/>
                <a:cs typeface="Impact"/>
                <a:sym typeface="Impact"/>
              </a:rPr>
              <a:t>     </a:t>
            </a:r>
            <a:r>
              <a:rPr b="0" sz="10800">
                <a:latin typeface="헤드라인A"/>
                <a:ea typeface="헤드라인A"/>
                <a:cs typeface="헤드라인A"/>
                <a:sym typeface="헤드라인A"/>
              </a:rPr>
              <a:t>30%</a:t>
            </a:r>
          </a:p>
        </p:txBody>
      </p:sp>
      <p:sp>
        <p:nvSpPr>
          <p:cNvPr id="448" name="Shape 448"/>
          <p:cNvSpPr/>
          <p:nvPr/>
        </p:nvSpPr>
        <p:spPr>
          <a:xfrm>
            <a:off x="-31562" y="1556661"/>
            <a:ext cx="13067923" cy="4110071"/>
          </a:xfrm>
          <a:prstGeom prst="rect">
            <a:avLst/>
          </a:prstGeom>
          <a:solidFill>
            <a:srgbClr val="535353">
              <a:alpha val="90146"/>
            </a:srgbClr>
          </a:solidFill>
          <a:ln w="12700">
            <a:miter lim="400000"/>
          </a:ln>
        </p:spPr>
        <p:txBody>
          <a:bodyPr lIns="65023" tIns="65023" rIns="65023" bIns="65023" anchor="ctr"/>
          <a:lstStyle/>
          <a:p>
            <a:pP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title"/>
          </p:nvPr>
        </p:nvSpPr>
        <p:spPr>
          <a:prstGeom prst="rect">
            <a:avLst/>
          </a:prstGeom>
        </p:spPr>
        <p:txBody>
          <a:bodyPr/>
          <a:lstStyle>
            <a:lvl1pPr>
              <a:defRPr i="1"/>
            </a:lvl1pPr>
          </a:lstStyle>
          <a:p>
            <a:pPr/>
            <a:r>
              <a:t>交付周期长</a:t>
            </a:r>
          </a:p>
        </p:txBody>
      </p:sp>
      <p:sp>
        <p:nvSpPr>
          <p:cNvPr id="451" name="Shape 45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2" name="pasted-image.png"/>
          <p:cNvPicPr>
            <a:picLocks noChangeAspect="1"/>
          </p:cNvPicPr>
          <p:nvPr/>
        </p:nvPicPr>
        <p:blipFill>
          <a:blip r:embed="rId3">
            <a:extLst/>
          </a:blip>
          <a:stretch>
            <a:fillRect/>
          </a:stretch>
        </p:blipFill>
        <p:spPr>
          <a:xfrm>
            <a:off x="428822" y="2027656"/>
            <a:ext cx="12147156" cy="6829590"/>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